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79" r:id="rId7"/>
    <p:sldId id="261" r:id="rId8"/>
    <p:sldId id="281" r:id="rId9"/>
    <p:sldId id="262" r:id="rId10"/>
    <p:sldId id="263" r:id="rId11"/>
    <p:sldId id="264" r:id="rId12"/>
    <p:sldId id="265" r:id="rId13"/>
    <p:sldId id="266" r:id="rId14"/>
    <p:sldId id="282" r:id="rId15"/>
    <p:sldId id="267" r:id="rId16"/>
    <p:sldId id="268" r:id="rId17"/>
    <p:sldId id="269" r:id="rId18"/>
    <p:sldId id="270" r:id="rId19"/>
    <p:sldId id="283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99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1" d="100"/>
          <a:sy n="61" d="100"/>
        </p:scale>
        <p:origin x="-264" y="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1512" y="-8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32FCE94-A3E7-412A-ADB6-6C9C02C98402}" type="datetimeFigureOut">
              <a:rPr lang="en-US"/>
              <a:pPr>
                <a:defRPr/>
              </a:pPr>
              <a:t>5/17/2016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104D450-DA11-40AC-88A5-6CB2CBBC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o-RO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85ADD7-5025-4995-835B-7BBC5DD943C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o-RO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9DEF2DD-6BDC-45B8-8618-706B4EB3989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71AFA-C548-44F9-A541-7AFCAE7BDE26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60BA8-66B8-4630-9CF2-9B98299E2ED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2A88E-3358-49B5-900E-521B00DF3D78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0C3F9-432C-4B02-9C75-9BF9D29A164C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27970-911D-4616-BD90-3ED5CDB882FE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14F25-6ECB-4AA0-826F-593A2AA5B18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3B43B1-4C1C-46D1-9431-09668EB2100C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85B75-020F-4FAB-A458-A8C9AA967DB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62D5E7-5369-46E0-ACA4-C0974B6D72E4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30E61-E9E4-4538-A3D6-67046A5A6429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6A459-7378-46FE-A654-25949A87CBE3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1ECDF-AE0A-4377-9DA7-73989774B80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AB2EC-BBF9-4670-A56A-24A37B174769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26657-D7E8-4573-B669-83CFF0E93862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20520-4115-45E1-9010-E987BE47C149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4A99B2-D785-44BD-9556-FB1D427E812E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F7418-359F-410C-9865-3C954C91FE02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FFFD6-442C-4DD2-B5AC-C8D5D39EA00F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8FCDA-CCF5-4474-B32B-E81BDC44EFC6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ED6D2-949D-4675-AE62-93B59B5107C6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o-R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81022-52B8-4E83-B25B-9F41D3A2160C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0F546-2FC3-4619-8B72-8B233590C37B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D7347FB0-9FB7-49F0-BCF2-CBD9A3B68E25}" type="datetimeFigureOut">
              <a:rPr lang="en-US"/>
              <a:pPr>
                <a:defRPr/>
              </a:pPr>
              <a:t>5/17/2016</a:t>
            </a:fld>
            <a:endParaRPr lang="ro-RO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678A6D4-2852-4AA1-AAA8-E0E537723A93}" type="slidenum">
              <a:rPr lang="ro-RO"/>
              <a:pPr>
                <a:defRPr/>
              </a:pPr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18" r:id="rId3"/>
    <p:sldLayoutId id="2147483717" r:id="rId4"/>
    <p:sldLayoutId id="2147483716" r:id="rId5"/>
    <p:sldLayoutId id="2147483715" r:id="rId6"/>
    <p:sldLayoutId id="2147483714" r:id="rId7"/>
    <p:sldLayoutId id="2147483713" r:id="rId8"/>
    <p:sldLayoutId id="2147483712" r:id="rId9"/>
    <p:sldLayoutId id="2147483711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o-RO"/>
          </a:p>
        </p:txBody>
      </p:sp>
      <p:sp>
        <p:nvSpPr>
          <p:cNvPr id="14338" name="Title 1"/>
          <p:cNvSpPr>
            <a:spLocks noGrp="1"/>
          </p:cNvSpPr>
          <p:nvPr>
            <p:ph type="ctrTitle" idx="4294967295"/>
          </p:nvPr>
        </p:nvSpPr>
        <p:spPr>
          <a:xfrm>
            <a:off x="611188" y="692150"/>
            <a:ext cx="7772400" cy="1470025"/>
          </a:xfrm>
        </p:spPr>
        <p:txBody>
          <a:bodyPr/>
          <a:lstStyle/>
          <a:p>
            <a:pPr eaLnBrk="1" hangingPunct="1"/>
            <a:r>
              <a:rPr lang="en-GB" sz="4000" b="1" smtClean="0">
                <a:solidFill>
                  <a:schemeClr val="bg1"/>
                </a:solidFill>
                <a:latin typeface="Calibri" pitchFamily="34" charset="0"/>
              </a:rPr>
              <a:t>LUCRARE DE DIZERTAŢIE</a:t>
            </a:r>
            <a:endParaRPr lang="en-US" sz="400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339" name="Subtitle 2"/>
          <p:cNvSpPr>
            <a:spLocks noGrp="1"/>
          </p:cNvSpPr>
          <p:nvPr>
            <p:ph type="subTitle" idx="4294967295"/>
          </p:nvPr>
        </p:nvSpPr>
        <p:spPr>
          <a:xfrm>
            <a:off x="755650" y="5229225"/>
            <a:ext cx="4176713" cy="7921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sz="2200" smtClean="0">
                <a:solidFill>
                  <a:schemeClr val="bg1"/>
                </a:solidFill>
              </a:rPr>
              <a:t>Coordonator </a:t>
            </a:r>
            <a:r>
              <a:rPr lang="ro-RO" sz="2200" smtClean="0">
                <a:solidFill>
                  <a:schemeClr val="bg1"/>
                </a:solidFill>
              </a:rPr>
              <a:t>ştiinţific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ro-RO" sz="2200" smtClean="0">
                <a:solidFill>
                  <a:schemeClr val="bg1"/>
                </a:solidFill>
              </a:rPr>
              <a:t>Şef de lucrări Dr. Mirela Culman                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ro-RO" sz="2200" smtClean="0">
                <a:solidFill>
                  <a:schemeClr val="bg1"/>
                </a:solidFill>
              </a:rPr>
              <a:t>                                                                          </a:t>
            </a:r>
            <a:endParaRPr lang="en-US" sz="2200" smtClean="0">
              <a:solidFill>
                <a:schemeClr val="bg1"/>
              </a:solidFill>
            </a:endParaRPr>
          </a:p>
        </p:txBody>
      </p:sp>
      <p:sp>
        <p:nvSpPr>
          <p:cNvPr id="14340" name="Subtitle 2"/>
          <p:cNvSpPr>
            <a:spLocks/>
          </p:cNvSpPr>
          <p:nvPr/>
        </p:nvSpPr>
        <p:spPr bwMode="auto">
          <a:xfrm>
            <a:off x="6084888" y="5734050"/>
            <a:ext cx="24479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200">
                <a:solidFill>
                  <a:schemeClr val="bg1"/>
                </a:solidFill>
              </a:rPr>
              <a:t>Absolvent</a:t>
            </a:r>
            <a:endParaRPr lang="ro-RO" sz="22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200">
                <a:solidFill>
                  <a:schemeClr val="bg1"/>
                </a:solidFill>
              </a:rPr>
              <a:t>Ioana Mergeani</a:t>
            </a:r>
            <a:endParaRPr lang="ro-RO" sz="22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o-RO" sz="2200">
                <a:solidFill>
                  <a:schemeClr val="bg1"/>
                </a:solidFill>
              </a:rPr>
              <a:t>                                                                          </a:t>
            </a:r>
            <a:endParaRPr lang="en-US" sz="2200">
              <a:solidFill>
                <a:schemeClr val="bg1"/>
              </a:solidFill>
            </a:endParaRP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971550" y="2708275"/>
            <a:ext cx="7250113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o-RO" sz="3000">
                <a:solidFill>
                  <a:schemeClr val="bg1"/>
                </a:solidFill>
                <a:latin typeface="Calibri" pitchFamily="34" charset="0"/>
              </a:rPr>
              <a:t>Evaluarea gradului de anxietate si depresie la </a:t>
            </a:r>
            <a:endParaRPr lang="en-US" sz="300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ro-RO" sz="3000">
                <a:solidFill>
                  <a:schemeClr val="bg1"/>
                </a:solidFill>
                <a:latin typeface="Calibri" pitchFamily="34" charset="0"/>
              </a:rPr>
              <a:t>pacienţii obezi cu diabet comparativ cu cei </a:t>
            </a:r>
            <a:endParaRPr lang="en-US" sz="3000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ro-RO" sz="3000">
                <a:solidFill>
                  <a:schemeClr val="bg1"/>
                </a:solidFill>
                <a:latin typeface="Calibri" pitchFamily="34" charset="0"/>
              </a:rPr>
              <a:t>normoponderali nondiabetici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14343" name="Group 7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4344" name="Oval 8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45" name="Oval 9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46" name="Oval 10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47" name="Oval 11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48" name="Oval 12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49" name="Oval 13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0" name="Oval 14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1" name="Oval 15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2" name="Oval 16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3" name="Oval 17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4" name="Oval 18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5" name="Oval 19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6" name="Oval 20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7" name="Oval 21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8" name="Oval 22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59" name="Oval 23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0" name="Oval 24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1" name="Oval 25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2" name="Oval 26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3" name="Oval 27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4" name="Oval 28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5" name="Oval 29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6" name="Oval 30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7" name="Oval 31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8" name="Oval 32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69" name="Oval 33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70" name="Oval 34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71" name="Oval 35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72" name="Oval 36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73" name="Oval 37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4374" name="Oval 38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611188" y="1035050"/>
            <a:ext cx="8032750" cy="485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Scala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HAD</a:t>
            </a:r>
            <a:r>
              <a:rPr lang="en-US" sz="2600" b="1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-  instrument cu o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largã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rãspândire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în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ultimul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deceniu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-  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bune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propriet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psihometrice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- 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performan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în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depistarea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ş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evaluarea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severitã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ii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simptomatologiei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anxioase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depresive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pacien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cu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afec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iuni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somatice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psihiatrice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popula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ia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generalã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algn="just"/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Chestionarul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HAD – 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Hospital Anxiety and Depression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14 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itemi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î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mp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î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grupe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egale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an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ietate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(1, 4, 5, 8, 9, 12),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depresie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(2, 3, 6, 7, 10, 11, 14).</a:t>
            </a:r>
          </a:p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Fiecare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item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este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reprezentat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4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afirma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ii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care au un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scor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la 0 la 3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pentru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a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indica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gradul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severitate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24578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4579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4580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81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82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83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84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85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86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87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88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89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0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1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2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3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4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5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6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7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8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599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0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1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2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3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4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5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6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7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8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09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4610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539750" y="1087438"/>
            <a:ext cx="7710488" cy="525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185738" algn="l"/>
              </a:tabLst>
            </a:pP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Alegerea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acestui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chestionar</a:t>
            </a:r>
            <a:r>
              <a:rPr lang="en-US" sz="2600" b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a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fost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preferată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altor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</a:t>
            </a:r>
          </a:p>
          <a:p>
            <a:pPr algn="just">
              <a:tabLst>
                <a:tab pos="185738" algn="l"/>
              </a:tabLst>
            </a:pP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teste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cu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acelaşi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specific -  s-a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constatat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la </a:t>
            </a:r>
          </a:p>
          <a:p>
            <a:pPr algn="just">
              <a:tabLst>
                <a:tab pos="185738" algn="l"/>
              </a:tabLst>
            </a:pP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nivel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international </a:t>
            </a:r>
            <a:r>
              <a:rPr lang="en-US" sz="2600" dirty="0" smtClean="0">
                <a:latin typeface="Calibri" pitchFamily="34" charset="0"/>
                <a:cs typeface="Times New Roman" pitchFamily="18" charset="0"/>
              </a:rPr>
              <a:t>c</a:t>
            </a:r>
            <a:r>
              <a:rPr lang="ro-RO" sz="2600" dirty="0" smtClean="0">
                <a:latin typeface="Calibri" pitchFamily="34" charset="0"/>
                <a:cs typeface="Times New Roman" pitchFamily="18" charset="0"/>
              </a:rPr>
              <a:t>ă</a:t>
            </a:r>
            <a:r>
              <a:rPr lang="en-US" sz="2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relevanţa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rezultatelor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smtClean="0">
                <a:latin typeface="Calibri" pitchFamily="34" charset="0"/>
                <a:cs typeface="Times New Roman" pitchFamily="18" charset="0"/>
              </a:rPr>
              <a:t>ob</a:t>
            </a:r>
            <a:r>
              <a:rPr lang="ro-RO" sz="2600" dirty="0" smtClean="0">
                <a:latin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latin typeface="Calibri" pitchFamily="34" charset="0"/>
                <a:cs typeface="Times New Roman" pitchFamily="18" charset="0"/>
              </a:rPr>
              <a:t>inute</a:t>
            </a:r>
            <a:r>
              <a:rPr lang="en-US" sz="2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prin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Calibri" pitchFamily="34" charset="0"/>
                <a:cs typeface="Times New Roman" pitchFamily="18" charset="0"/>
              </a:rPr>
              <a:t>aceast</a:t>
            </a:r>
            <a:r>
              <a:rPr lang="ro-RO" sz="2600" dirty="0" smtClean="0">
                <a:latin typeface="Calibri" pitchFamily="34" charset="0"/>
                <a:cs typeface="Times New Roman" pitchFamily="18" charset="0"/>
              </a:rPr>
              <a:t>ă</a:t>
            </a:r>
            <a:r>
              <a:rPr lang="en-US" sz="2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metodă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este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cs typeface="Times New Roman" pitchFamily="18" charset="0"/>
              </a:rPr>
              <a:t>foarte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 mare.</a:t>
            </a:r>
          </a:p>
          <a:p>
            <a:pPr algn="just">
              <a:tabLst>
                <a:tab pos="185738" algn="l"/>
              </a:tabLst>
            </a:pPr>
            <a:endParaRPr lang="en-US" sz="2600" dirty="0">
              <a:latin typeface="Calibri" pitchFamily="34" charset="0"/>
              <a:cs typeface="Times New Roman" pitchFamily="18" charset="0"/>
            </a:endParaRPr>
          </a:p>
          <a:p>
            <a:pPr algn="just">
              <a:tabLst>
                <a:tab pos="185738" algn="l"/>
              </a:tabLst>
            </a:pPr>
            <a:r>
              <a:rPr lang="en-US" sz="2600" dirty="0" err="1">
                <a:latin typeface="Calibri" pitchFamily="34" charset="0"/>
              </a:rPr>
              <a:t>Constatarea</a:t>
            </a:r>
            <a:r>
              <a:rPr lang="en-US" sz="2600" dirty="0">
                <a:latin typeface="Calibri" pitchFamily="34" charset="0"/>
              </a:rPr>
              <a:t> - </a:t>
            </a: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</a:rPr>
              <a:t>paradoxală</a:t>
            </a:r>
            <a:r>
              <a:rPr lang="en-US" sz="2600" dirty="0">
                <a:latin typeface="Calibri" pitchFamily="34" charset="0"/>
              </a:rPr>
              <a:t> -  </a:t>
            </a:r>
            <a:r>
              <a:rPr lang="en-US" sz="2600" dirty="0" err="1">
                <a:latin typeface="Calibri" pitchFamily="34" charset="0"/>
              </a:rPr>
              <a:t>numărul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itemilor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este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foarte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mic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comparativ</a:t>
            </a:r>
            <a:r>
              <a:rPr lang="en-US" sz="2600" dirty="0">
                <a:latin typeface="Calibri" pitchFamily="34" charset="0"/>
              </a:rPr>
              <a:t> cu </a:t>
            </a:r>
            <a:r>
              <a:rPr lang="en-US" sz="2600" dirty="0" err="1">
                <a:latin typeface="Calibri" pitchFamily="34" charset="0"/>
              </a:rPr>
              <a:t>alte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chestionare</a:t>
            </a:r>
            <a:r>
              <a:rPr lang="en-US" sz="2600" dirty="0">
                <a:latin typeface="Calibri" pitchFamily="34" charset="0"/>
              </a:rPr>
              <a:t>, de </a:t>
            </a:r>
            <a:r>
              <a:rPr lang="en-US" sz="2600" dirty="0" err="1">
                <a:latin typeface="Calibri" pitchFamily="34" charset="0"/>
              </a:rPr>
              <a:t>anxietate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şi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depresie</a:t>
            </a:r>
            <a:r>
              <a:rPr lang="en-US" sz="2600" dirty="0">
                <a:latin typeface="Calibri" pitchFamily="34" charset="0"/>
              </a:rPr>
              <a:t>. </a:t>
            </a:r>
          </a:p>
          <a:p>
            <a:pPr algn="just">
              <a:tabLst>
                <a:tab pos="185738" algn="l"/>
              </a:tabLst>
            </a:pPr>
            <a:endParaRPr lang="en-US" sz="2600" dirty="0">
              <a:latin typeface="Calibri" pitchFamily="34" charset="0"/>
            </a:endParaRPr>
          </a:p>
          <a:p>
            <a:pPr algn="just">
              <a:tabLst>
                <a:tab pos="185738" algn="l"/>
              </a:tabLst>
            </a:pP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b="1" dirty="0" err="1" smtClean="0">
                <a:solidFill>
                  <a:srgbClr val="336699"/>
                </a:solidFill>
                <a:latin typeface="Calibri" pitchFamily="34" charset="0"/>
              </a:rPr>
              <a:t>Relevan</a:t>
            </a:r>
            <a:r>
              <a:rPr lang="ro-RO" sz="2600" b="1" dirty="0" smtClean="0">
                <a:solidFill>
                  <a:srgbClr val="336699"/>
                </a:solidFill>
                <a:latin typeface="Calibri" pitchFamily="34" charset="0"/>
              </a:rPr>
              <a:t>ţ</a:t>
            </a:r>
            <a:r>
              <a:rPr lang="en-US" sz="2600" b="1" dirty="0" smtClean="0">
                <a:solidFill>
                  <a:srgbClr val="336699"/>
                </a:solidFill>
                <a:latin typeface="Calibri" pitchFamily="34" charset="0"/>
              </a:rPr>
              <a:t>a </a:t>
            </a: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</a:rPr>
              <a:t>crescută</a:t>
            </a:r>
            <a:r>
              <a:rPr lang="en-US" sz="2600" b="1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prin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simplitatea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şi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centrarea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enun</a:t>
            </a:r>
            <a:r>
              <a:rPr lang="ro-RO" sz="2600" dirty="0" smtClean="0">
                <a:latin typeface="Calibri" pitchFamily="34" charset="0"/>
              </a:rPr>
              <a:t>ţ</a:t>
            </a:r>
            <a:r>
              <a:rPr lang="en-US" sz="2600" dirty="0" err="1" smtClean="0">
                <a:latin typeface="Calibri" pitchFamily="34" charset="0"/>
              </a:rPr>
              <a:t>urilor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pe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smtClean="0">
                <a:latin typeface="Calibri" pitchFamily="34" charset="0"/>
              </a:rPr>
              <a:t>manifest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US" sz="2600" dirty="0" smtClean="0">
                <a:latin typeface="Calibri" pitchFamily="34" charset="0"/>
              </a:rPr>
              <a:t>rile </a:t>
            </a:r>
            <a:r>
              <a:rPr lang="en-US" sz="2600" dirty="0">
                <a:latin typeface="Calibri" pitchFamily="34" charset="0"/>
              </a:rPr>
              <a:t>strict specific </a:t>
            </a:r>
            <a:r>
              <a:rPr lang="en-US" sz="2600" dirty="0" err="1">
                <a:latin typeface="Calibri" pitchFamily="34" charset="0"/>
              </a:rPr>
              <a:t>celor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dou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coord</a:t>
            </a:r>
            <a:r>
              <a:rPr lang="ro-RO" sz="2600" dirty="0" smtClean="0">
                <a:latin typeface="Calibri" pitchFamily="34" charset="0"/>
              </a:rPr>
              <a:t>o</a:t>
            </a:r>
            <a:r>
              <a:rPr lang="en-US" sz="2600" dirty="0" err="1" smtClean="0">
                <a:latin typeface="Calibri" pitchFamily="34" charset="0"/>
              </a:rPr>
              <a:t>nate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>
                <a:latin typeface="Calibri" pitchFamily="34" charset="0"/>
              </a:rPr>
              <a:t>investigate, </a:t>
            </a:r>
            <a:r>
              <a:rPr lang="en-US" sz="2600" dirty="0" err="1">
                <a:latin typeface="Calibri" pitchFamily="34" charset="0"/>
              </a:rPr>
              <a:t>anxietatea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si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depresia</a:t>
            </a:r>
            <a:r>
              <a:rPr lang="en-US" sz="2600" dirty="0">
                <a:latin typeface="Calibri" pitchFamily="34" charset="0"/>
              </a:rPr>
              <a:t>.</a:t>
            </a:r>
          </a:p>
          <a:p>
            <a:pPr algn="just">
              <a:tabLst>
                <a:tab pos="185738" algn="l"/>
              </a:tabLst>
            </a:pPr>
            <a:endParaRPr lang="en-US" sz="2600" dirty="0">
              <a:latin typeface="Calibri" pitchFamily="34" charset="0"/>
            </a:endParaRPr>
          </a:p>
        </p:txBody>
      </p:sp>
      <p:sp>
        <p:nvSpPr>
          <p:cNvPr id="25602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5603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5604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05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06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07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08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09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0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1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2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3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4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5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6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7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8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19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0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1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2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3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4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5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6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7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8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29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30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31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32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33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5634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468313" y="1660525"/>
            <a:ext cx="7888287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Pentru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acest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studiu</a:t>
            </a:r>
            <a:r>
              <a:rPr lang="en-US" sz="2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au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fost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selec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ţi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onate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loturi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a </a:t>
            </a:r>
          </a:p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cate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30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persoane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fiecare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omogene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din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punct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vedere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al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sexului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varstei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IMC-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ului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algn="just"/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Lotul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I</a:t>
            </a:r>
            <a:r>
              <a:rPr lang="en-US" sz="2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-  30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persoane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12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femei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18 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rba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cu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varste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intre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45- 55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ani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cu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diabet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zaharat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tip 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de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maxim 5-7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ani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vechime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 cu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medica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e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antidiabetic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oral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cu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obezitate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- IMC &gt;30. </a:t>
            </a:r>
          </a:p>
          <a:p>
            <a:pPr algn="just"/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Lotul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II</a:t>
            </a:r>
            <a:r>
              <a:rPr lang="en-US" sz="2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- 30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persoane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normoponderale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nondiabetice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17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femei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13  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rba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cu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varste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cuprinse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intre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45- 55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ani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</a:p>
        </p:txBody>
      </p:sp>
      <p:sp>
        <p:nvSpPr>
          <p:cNvPr id="26626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6627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6628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29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0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1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2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3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4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5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6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7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8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39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0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1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2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3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4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5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6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7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8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49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50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51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52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53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54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55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56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57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6658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684213" y="1336675"/>
            <a:ext cx="62309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32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Procedurile de prelucrare a datelor</a:t>
            </a:r>
            <a:endParaRPr lang="en-US" sz="320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7650" name="Rectangle 4"/>
          <p:cNvSpPr>
            <a:spLocks noChangeArrowheads="1"/>
          </p:cNvSpPr>
          <p:nvPr/>
        </p:nvSpPr>
        <p:spPr bwMode="auto">
          <a:xfrm>
            <a:off x="715963" y="2565400"/>
            <a:ext cx="7888287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6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Distribuții statistice</a:t>
            </a:r>
          </a:p>
          <a:p>
            <a:pPr algn="just"/>
            <a:endParaRPr lang="en-US" sz="260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Pentru a măsura dacă diferențele între cele două eșantioane sunt semnificative statistic, am introdus datele colectate într-un document pe care l-am analizat cu programul SPSS. Ambele eșantioane (loturi) au distribuții statistice normale, astfel încât am aplicat </a:t>
            </a:r>
            <a:r>
              <a:rPr lang="en-US" sz="2600" i="1">
                <a:latin typeface="Calibri" pitchFamily="34" charset="0"/>
                <a:ea typeface="Calibri" pitchFamily="34" charset="0"/>
                <a:cs typeface="Times New Roman" pitchFamily="18" charset="0"/>
              </a:rPr>
              <a:t>Testul t independent</a:t>
            </a: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de-DE" sz="2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27651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7652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7653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54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55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56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57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58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59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0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1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2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3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4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5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6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7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8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69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0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1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2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3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4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5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6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7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8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79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80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81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82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7683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827088" y="1052513"/>
            <a:ext cx="62309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32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Procedurile de prelucrare a datelor</a:t>
            </a:r>
            <a:endParaRPr lang="en-US" sz="320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8674" name="Rectangle 4"/>
          <p:cNvSpPr>
            <a:spLocks noChangeArrowheads="1"/>
          </p:cNvSpPr>
          <p:nvPr/>
        </p:nvSpPr>
        <p:spPr bwMode="auto">
          <a:xfrm>
            <a:off x="787400" y="1758950"/>
            <a:ext cx="7888288" cy="4090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endParaRPr lang="de-DE" sz="2600" b="1">
              <a:latin typeface="Calibri" pitchFamily="34" charset="0"/>
            </a:endParaRPr>
          </a:p>
          <a:p>
            <a:r>
              <a:rPr lang="de-DE" sz="2800" b="1">
                <a:solidFill>
                  <a:srgbClr val="336699"/>
                </a:solidFill>
                <a:latin typeface="Calibri" pitchFamily="34" charset="0"/>
              </a:rPr>
              <a:t>Rezultate</a:t>
            </a:r>
          </a:p>
          <a:p>
            <a:endParaRPr lang="en-US" sz="2600">
              <a:solidFill>
                <a:srgbClr val="336699"/>
              </a:solidFill>
              <a:latin typeface="Calibri" pitchFamily="34" charset="0"/>
            </a:endParaRPr>
          </a:p>
          <a:p>
            <a:r>
              <a:rPr lang="de-DE" sz="2600">
                <a:latin typeface="Calibri" pitchFamily="34" charset="0"/>
              </a:rPr>
              <a:t>Rezultatele obținute arată următoarele:</a:t>
            </a:r>
          </a:p>
          <a:p>
            <a:r>
              <a:rPr lang="de-DE" sz="2600">
                <a:latin typeface="Calibri" pitchFamily="34" charset="0"/>
              </a:rPr>
              <a:t>- în medie, persoanele diabetice cu obezitate  au un indice de </a:t>
            </a:r>
            <a:r>
              <a:rPr lang="de-DE" sz="2600" b="1">
                <a:latin typeface="Calibri" pitchFamily="34" charset="0"/>
              </a:rPr>
              <a:t>anxietate</a:t>
            </a:r>
            <a:r>
              <a:rPr lang="de-DE" sz="2600">
                <a:latin typeface="Calibri" pitchFamily="34" charset="0"/>
              </a:rPr>
              <a:t> mai mare (M=6,47;SE=0,79) decât cele normoponderale (M=6,03; SE=0,64). Această diferență nu este semnificativă statistic: t(58)=0,425; p&gt;0,5. În același timp, diferența reprezintă un efect scăzut (r=0,06). </a:t>
            </a:r>
            <a:endParaRPr lang="en-US" sz="2600">
              <a:latin typeface="Calibri" pitchFamily="34" charset="0"/>
            </a:endParaRPr>
          </a:p>
        </p:txBody>
      </p:sp>
      <p:sp>
        <p:nvSpPr>
          <p:cNvPr id="28675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8676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8677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78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79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0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1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2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3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4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5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6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7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8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89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0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1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2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3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4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5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6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7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8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699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700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701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702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703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704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705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706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8707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39750" y="288925"/>
            <a:ext cx="7200900" cy="36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-"/>
            </a:pPr>
            <a:r>
              <a:rPr lang="de-DE" sz="2600">
                <a:latin typeface="Calibri" pitchFamily="34" charset="0"/>
                <a:cs typeface="Times New Roman" pitchFamily="18" charset="0"/>
              </a:rPr>
              <a:t> In medie, persoanele diabetice cu obezitate au </a:t>
            </a:r>
          </a:p>
          <a:p>
            <a:pPr algn="just"/>
            <a:r>
              <a:rPr lang="de-DE" sz="2600">
                <a:latin typeface="Calibri" pitchFamily="34" charset="0"/>
                <a:cs typeface="Times New Roman" pitchFamily="18" charset="0"/>
              </a:rPr>
              <a:t>un indice de </a:t>
            </a:r>
            <a:r>
              <a:rPr lang="de-DE" sz="2600" b="1">
                <a:latin typeface="Calibri" pitchFamily="34" charset="0"/>
                <a:cs typeface="Times New Roman" pitchFamily="18" charset="0"/>
              </a:rPr>
              <a:t>depresie</a:t>
            </a:r>
            <a:r>
              <a:rPr lang="de-DE" sz="2600">
                <a:latin typeface="Calibri" pitchFamily="34" charset="0"/>
                <a:cs typeface="Times New Roman" pitchFamily="18" charset="0"/>
              </a:rPr>
              <a:t> mai mare (M=5,53; SE=0,76) decât cele normoponderale (M=3,60; SE=0,64). </a:t>
            </a:r>
            <a:r>
              <a:rPr lang="en-GB" sz="2600">
                <a:latin typeface="Calibri" pitchFamily="34" charset="0"/>
                <a:cs typeface="Times New Roman" pitchFamily="18" charset="0"/>
              </a:rPr>
              <a:t>Această diferență este semnificativă statistic: t(52)=2,057; p&lt;0,5. În acest caz, diferența reprezintă un efect mediu (r=0,27).</a:t>
            </a:r>
            <a:r>
              <a:rPr lang="en-US" sz="2600">
                <a:latin typeface="Calibri" pitchFamily="34" charset="0"/>
              </a:rPr>
              <a:t> </a:t>
            </a:r>
          </a:p>
          <a:p>
            <a:pPr algn="just">
              <a:buFontTx/>
              <a:buChar char="-"/>
            </a:pPr>
            <a:r>
              <a:rPr lang="en-US" sz="2600">
                <a:latin typeface="Calibri" pitchFamily="34" charset="0"/>
              </a:rPr>
              <a:t> Rezultatele testului, raportate de programul statistic utilizat, sunt detaliate în Tabelele 1 și 2.</a:t>
            </a:r>
          </a:p>
          <a:p>
            <a:pPr algn="just"/>
            <a:endParaRPr lang="en-GB" sz="2600">
              <a:latin typeface="Calibri" pitchFamily="34" charset="0"/>
            </a:endParaRPr>
          </a:p>
        </p:txBody>
      </p:sp>
      <p:sp>
        <p:nvSpPr>
          <p:cNvPr id="29742" name="Line 47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9743" name="Group 4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9744" name="Oval 4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45" name="Oval 5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46" name="Oval 5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47" name="Oval 5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48" name="Oval 5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49" name="Oval 5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0" name="Oval 5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1" name="Oval 5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2" name="Oval 5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3" name="Oval 5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4" name="Oval 5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5" name="Oval 6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6" name="Oval 6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7" name="Oval 6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8" name="Oval 6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59" name="Oval 6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0" name="Oval 6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1" name="Oval 6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2" name="Oval 6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3" name="Oval 6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4" name="Oval 6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5" name="Oval 7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6" name="Oval 7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7" name="Oval 7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8" name="Oval 7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69" name="Oval 7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70" name="Oval 7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71" name="Oval 7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72" name="Oval 7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73" name="Oval 7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9774" name="Oval 7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  <p:pic>
        <p:nvPicPr>
          <p:cNvPr id="29778" name="Picture 82" descr="Picture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3644900"/>
            <a:ext cx="6119812" cy="283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8" name="Picture 38" descr="Picture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557338"/>
            <a:ext cx="7632700" cy="4832350"/>
          </a:xfrm>
          <a:prstGeom prst="rect">
            <a:avLst/>
          </a:prstGeom>
          <a:noFill/>
        </p:spPr>
      </p:pic>
      <p:sp>
        <p:nvSpPr>
          <p:cNvPr id="30721" name="Rectangle 6"/>
          <p:cNvSpPr>
            <a:spLocks noChangeArrowheads="1"/>
          </p:cNvSpPr>
          <p:nvPr/>
        </p:nvSpPr>
        <p:spPr bwMode="auto">
          <a:xfrm>
            <a:off x="755650" y="404813"/>
            <a:ext cx="55451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336699"/>
                </a:solidFill>
                <a:latin typeface="Calibri" pitchFamily="34" charset="0"/>
              </a:rPr>
              <a:t>Valorile testului independent </a:t>
            </a:r>
          </a:p>
          <a:p>
            <a:r>
              <a:rPr lang="en-US" sz="3200" b="1">
                <a:solidFill>
                  <a:srgbClr val="336699"/>
                </a:solidFill>
                <a:latin typeface="Calibri" pitchFamily="34" charset="0"/>
              </a:rPr>
              <a:t>pentru cele două loturi</a:t>
            </a:r>
            <a:endParaRPr lang="en-US" sz="3200">
              <a:solidFill>
                <a:srgbClr val="336699"/>
              </a:solidFill>
              <a:latin typeface="Calibri" pitchFamily="34" charset="0"/>
            </a:endParaRPr>
          </a:p>
        </p:txBody>
      </p:sp>
      <p:sp>
        <p:nvSpPr>
          <p:cNvPr id="30722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30723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0725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26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27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28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29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0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1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2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3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4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5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6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7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8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39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0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1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2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3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4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5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6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7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8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49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50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51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52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53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54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0755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23850" y="260350"/>
            <a:ext cx="21272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32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Anxietate</a:t>
            </a:r>
            <a:endParaRPr lang="en-US" sz="320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14313" y="809625"/>
            <a:ext cx="8072437" cy="573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-"/>
            </a:pP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Ipoteza că persoanele supraponderale suferă de </a:t>
            </a:r>
          </a:p>
          <a:p>
            <a:pPr algn="just"/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niveluri mai ridicate de anxietate nu se </a:t>
            </a:r>
          </a:p>
          <a:p>
            <a:pPr algn="just"/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confirmă în cercetarea de față. </a:t>
            </a:r>
          </a:p>
          <a:p>
            <a:pPr algn="just">
              <a:buFontTx/>
              <a:buChar char="-"/>
            </a:pP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Întâlnim unele diferențe, dar acestea nu sunt semnificative statistic . Cu alte cuvinte, cele două loturi au valori ale anxietății sensibil egale, iar modificarea măsurată nu induce efecte majore.</a:t>
            </a:r>
          </a:p>
          <a:p>
            <a:pPr algn="just"/>
            <a:endParaRPr lang="en-US" sz="26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en-US" sz="320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32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Depresie</a:t>
            </a:r>
            <a:endParaRPr lang="en-US" sz="320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Ipoteza -  incidența depresiei în rândul persoanelor cu diabet si obezitate este confirmată statistic. </a:t>
            </a:r>
          </a:p>
          <a:p>
            <a:pPr algn="just">
              <a:buFontTx/>
              <a:buChar char="-"/>
            </a:pP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Indicele de depresie este semnificativ mai mare și variabilele studiate au o influență aproape de pragul de 0,3- infuente medii.</a:t>
            </a:r>
          </a:p>
        </p:txBody>
      </p:sp>
      <p:sp>
        <p:nvSpPr>
          <p:cNvPr id="31747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31748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1749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0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1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2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3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4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5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6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7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8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59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0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1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2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3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4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5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6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7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8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69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0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1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2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3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4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5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6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7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8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1779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611188" y="1557338"/>
            <a:ext cx="56562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32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Diferențe după genul subiecților </a:t>
            </a:r>
            <a:endParaRPr lang="en-US" sz="320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3794" name="Rectangle 3"/>
          <p:cNvSpPr>
            <a:spLocks noChangeArrowheads="1"/>
          </p:cNvSpPr>
          <p:nvPr/>
        </p:nvSpPr>
        <p:spPr bwMode="auto">
          <a:xfrm>
            <a:off x="539750" y="2928938"/>
            <a:ext cx="7888288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În faza a doua a analizei statistice, am aplicat </a:t>
            </a:r>
          </a:p>
          <a:p>
            <a:pPr algn="just"/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aceleași teste parametrice.</a:t>
            </a:r>
          </a:p>
          <a:p>
            <a:pPr algn="just"/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Am comparat  femeile din lotul 1 cu femeile din lotul 2, respectiv bărbații din lotul 1 cu bărbații din lotul 2.</a:t>
            </a:r>
            <a:r>
              <a:rPr lang="en-US" sz="2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</p:txBody>
      </p:sp>
      <p:sp>
        <p:nvSpPr>
          <p:cNvPr id="33795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33796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3797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798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799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0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1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2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3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4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5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6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7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8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09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0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1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2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3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4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5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6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7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8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19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20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21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22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23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24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25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26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3827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250825" y="155575"/>
            <a:ext cx="7888288" cy="644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6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Femei</a:t>
            </a:r>
          </a:p>
          <a:p>
            <a:pPr algn="just"/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Analizând rezultatele testelor parametrice, </a:t>
            </a:r>
          </a:p>
          <a:p>
            <a:pPr algn="just"/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obținem următoarele informații</a:t>
            </a:r>
          </a:p>
          <a:p>
            <a:pPr algn="just">
              <a:buFontTx/>
              <a:buChar char="•"/>
            </a:pPr>
            <a:r>
              <a:rPr lang="de-DE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în medie, femeile cu diabet si obezitate au un indice </a:t>
            </a:r>
          </a:p>
          <a:p>
            <a:pPr algn="just"/>
            <a:r>
              <a:rPr lang="de-DE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de </a:t>
            </a:r>
            <a:r>
              <a:rPr lang="de-DE" sz="2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anxietate </a:t>
            </a:r>
            <a:r>
              <a:rPr lang="de-DE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ușor mare (M=7,33; SE=1,49) decât cele normoponderale (M=7,18; SE=0,82). </a:t>
            </a:r>
            <a:r>
              <a:rPr lang="en-GB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Această diferență nu este semnificativă statistic: t(27)=0,099; p&gt;0,5, iar diferența reprezintă un efect foarte scăzut (r=0,02).</a:t>
            </a:r>
          </a:p>
          <a:p>
            <a:pPr algn="just">
              <a:buFontTx/>
              <a:buChar char="•"/>
            </a:pPr>
            <a:r>
              <a:rPr lang="de-DE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în medie, femeile cu diabet si obezitate au un indice de </a:t>
            </a:r>
            <a:r>
              <a:rPr lang="de-DE" sz="26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depresie </a:t>
            </a:r>
            <a:r>
              <a:rPr lang="de-DE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ușor mai mare (M=5,00; SE=1,50) </a:t>
            </a:r>
          </a:p>
          <a:p>
            <a:pPr algn="just"/>
            <a:r>
              <a:rPr lang="de-DE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decât cele normoponderale (M=4,59; SE=0,85). </a:t>
            </a:r>
            <a:r>
              <a:rPr lang="en-GB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Nici această diferență nu este semnificativă statistic: t(27)=0,254; p&gt;0,5. Efectul indus este unul scăzut (r=0,05).</a:t>
            </a: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>
              <a:buFontTx/>
              <a:buChar char="•"/>
            </a:pP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în cazul femeilor, diferențele între cele două situații sunt nesemnificative statistic.</a:t>
            </a: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45061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45062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63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64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65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66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67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68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69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0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1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2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3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4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5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6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7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8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79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0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1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2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3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4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5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6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7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8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89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90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91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5092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2"/>
          <p:cNvSpPr>
            <a:spLocks noGrp="1"/>
          </p:cNvSpPr>
          <p:nvPr>
            <p:ph idx="4294967295"/>
          </p:nvPr>
        </p:nvSpPr>
        <p:spPr>
          <a:xfrm>
            <a:off x="0" y="571500"/>
            <a:ext cx="8229600" cy="5715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 </a:t>
            </a:r>
            <a:endParaRPr lang="en-US" smtClean="0"/>
          </a:p>
        </p:txBody>
      </p:sp>
      <p:sp>
        <p:nvSpPr>
          <p:cNvPr id="16386" name="Rectangle 3"/>
          <p:cNvSpPr>
            <a:spLocks noChangeArrowheads="1"/>
          </p:cNvSpPr>
          <p:nvPr/>
        </p:nvSpPr>
        <p:spPr bwMode="auto">
          <a:xfrm>
            <a:off x="682625" y="949325"/>
            <a:ext cx="7561263" cy="543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336699"/>
                </a:solidFill>
                <a:latin typeface="Calibri" pitchFamily="34" charset="0"/>
              </a:rPr>
              <a:t>	      </a:t>
            </a:r>
            <a:r>
              <a:rPr lang="en-US" sz="3200" b="1" dirty="0" err="1">
                <a:solidFill>
                  <a:srgbClr val="336699"/>
                </a:solidFill>
                <a:latin typeface="Calibri" pitchFamily="34" charset="0"/>
              </a:rPr>
              <a:t>Motivaţia</a:t>
            </a:r>
            <a:r>
              <a:rPr lang="en-US" sz="3200" b="1" dirty="0">
                <a:solidFill>
                  <a:srgbClr val="336699"/>
                </a:solidFill>
                <a:latin typeface="Calibri" pitchFamily="34" charset="0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Calibri" pitchFamily="34" charset="0"/>
              </a:rPr>
              <a:t>alegerii</a:t>
            </a:r>
            <a:r>
              <a:rPr lang="en-US" sz="3200" b="1" dirty="0">
                <a:solidFill>
                  <a:srgbClr val="336699"/>
                </a:solidFill>
                <a:latin typeface="Calibri" pitchFamily="34" charset="0"/>
              </a:rPr>
              <a:t> </a:t>
            </a:r>
            <a:r>
              <a:rPr lang="en-US" sz="3200" b="1" dirty="0" err="1">
                <a:solidFill>
                  <a:srgbClr val="336699"/>
                </a:solidFill>
                <a:latin typeface="Calibri" pitchFamily="34" charset="0"/>
              </a:rPr>
              <a:t>temei</a:t>
            </a:r>
            <a:endParaRPr lang="en-US" sz="3200" b="1" dirty="0">
              <a:solidFill>
                <a:srgbClr val="336699"/>
              </a:solidFill>
              <a:latin typeface="Calibri" pitchFamily="34" charset="0"/>
            </a:endParaRPr>
          </a:p>
          <a:p>
            <a:endParaRPr lang="en-GB" sz="3200" b="1" dirty="0">
              <a:solidFill>
                <a:srgbClr val="336699"/>
              </a:solidFill>
              <a:latin typeface="Calibri" pitchFamily="34" charset="0"/>
            </a:endParaRPr>
          </a:p>
          <a:p>
            <a:r>
              <a:rPr lang="en-GB" sz="2600" b="1" dirty="0" err="1">
                <a:latin typeface="Calibri" pitchFamily="34" charset="0"/>
              </a:rPr>
              <a:t>În</a:t>
            </a:r>
            <a:r>
              <a:rPr lang="en-GB" sz="2600" b="1" dirty="0">
                <a:latin typeface="Calibri" pitchFamily="34" charset="0"/>
              </a:rPr>
              <a:t> </a:t>
            </a:r>
            <a:r>
              <a:rPr lang="en-GB" sz="2600" b="1" dirty="0" err="1">
                <a:latin typeface="Calibri" pitchFamily="34" charset="0"/>
              </a:rPr>
              <a:t>faţa</a:t>
            </a:r>
            <a:r>
              <a:rPr lang="en-GB" sz="2600" b="1" dirty="0">
                <a:latin typeface="Calibri" pitchFamily="34" charset="0"/>
              </a:rPr>
              <a:t> </a:t>
            </a:r>
            <a:r>
              <a:rPr lang="en-GB" sz="2600" b="1" dirty="0" err="1">
                <a:latin typeface="Calibri" pitchFamily="34" charset="0"/>
              </a:rPr>
              <a:t>evideţelor</a:t>
            </a:r>
            <a:r>
              <a:rPr lang="en-GB" sz="2600" b="1" dirty="0">
                <a:latin typeface="Calibri" pitchFamily="34" charset="0"/>
              </a:rPr>
              <a:t> </a:t>
            </a:r>
            <a:r>
              <a:rPr lang="en-GB" sz="2600" b="1" dirty="0" err="1">
                <a:latin typeface="Calibri" pitchFamily="34" charset="0"/>
              </a:rPr>
              <a:t>în</a:t>
            </a:r>
            <a:r>
              <a:rPr lang="en-GB" sz="2600" b="1" dirty="0">
                <a:latin typeface="Calibri" pitchFamily="34" charset="0"/>
              </a:rPr>
              <a:t> </a:t>
            </a:r>
            <a:r>
              <a:rPr lang="en-GB" sz="2600" b="1" dirty="0" err="1">
                <a:latin typeface="Calibri" pitchFamily="34" charset="0"/>
              </a:rPr>
              <a:t>jargonul</a:t>
            </a:r>
            <a:r>
              <a:rPr lang="en-GB" sz="2600" b="1" dirty="0">
                <a:latin typeface="Calibri" pitchFamily="34" charset="0"/>
              </a:rPr>
              <a:t> medical a </a:t>
            </a:r>
            <a:r>
              <a:rPr lang="en-GB" sz="2600" b="1" dirty="0" err="1">
                <a:latin typeface="Calibri" pitchFamily="34" charset="0"/>
              </a:rPr>
              <a:t>apărut</a:t>
            </a:r>
            <a:r>
              <a:rPr lang="en-GB" sz="2600" b="1" dirty="0">
                <a:latin typeface="Calibri" pitchFamily="34" charset="0"/>
              </a:rPr>
              <a:t> </a:t>
            </a:r>
          </a:p>
          <a:p>
            <a:r>
              <a:rPr lang="en-GB" sz="2600" b="1" dirty="0">
                <a:latin typeface="Calibri" pitchFamily="34" charset="0"/>
              </a:rPr>
              <a:t>un </a:t>
            </a:r>
            <a:r>
              <a:rPr lang="en-GB" sz="2600" b="1" dirty="0" err="1">
                <a:latin typeface="Calibri" pitchFamily="34" charset="0"/>
              </a:rPr>
              <a:t>nou</a:t>
            </a:r>
            <a:r>
              <a:rPr lang="en-GB" sz="2600" b="1" dirty="0">
                <a:latin typeface="Calibri" pitchFamily="34" charset="0"/>
              </a:rPr>
              <a:t> </a:t>
            </a:r>
            <a:r>
              <a:rPr lang="en-GB" sz="2600" b="1" dirty="0" err="1">
                <a:latin typeface="Calibri" pitchFamily="34" charset="0"/>
              </a:rPr>
              <a:t>termen</a:t>
            </a:r>
            <a:r>
              <a:rPr lang="en-GB" sz="2600" b="1" dirty="0">
                <a:latin typeface="Calibri" pitchFamily="34" charset="0"/>
              </a:rPr>
              <a:t> ,,</a:t>
            </a:r>
            <a:r>
              <a:rPr lang="en-GB" sz="2600" b="1" dirty="0" err="1">
                <a:latin typeface="Calibri" pitchFamily="34" charset="0"/>
              </a:rPr>
              <a:t>Diabezitate</a:t>
            </a:r>
            <a:r>
              <a:rPr lang="en-GB" sz="2600" dirty="0">
                <a:latin typeface="Calibri" pitchFamily="34" charset="0"/>
              </a:rPr>
              <a:t>’’- </a:t>
            </a:r>
            <a:r>
              <a:rPr lang="en-GB" sz="2600" dirty="0" err="1">
                <a:latin typeface="Calibri" pitchFamily="34" charset="0"/>
              </a:rPr>
              <a:t>explozia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celor</a:t>
            </a:r>
            <a:r>
              <a:rPr lang="en-GB" sz="2600" dirty="0">
                <a:latin typeface="Calibri" pitchFamily="34" charset="0"/>
              </a:rPr>
              <a:t> 2 </a:t>
            </a:r>
            <a:r>
              <a:rPr lang="en-GB" sz="2600" dirty="0" err="1">
                <a:latin typeface="Calibri" pitchFamily="34" charset="0"/>
              </a:rPr>
              <a:t>epidemii</a:t>
            </a:r>
            <a:r>
              <a:rPr lang="en-GB" sz="2600" dirty="0">
                <a:latin typeface="Calibri" pitchFamily="34" charset="0"/>
              </a:rPr>
              <a:t> conjugate – </a:t>
            </a:r>
            <a:r>
              <a:rPr lang="en-GB" sz="2600" dirty="0" err="1">
                <a:latin typeface="Calibri" pitchFamily="34" charset="0"/>
              </a:rPr>
              <a:t>diabet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si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obezitate</a:t>
            </a:r>
            <a:r>
              <a:rPr lang="en-GB" sz="2600" dirty="0">
                <a:latin typeface="Calibri" pitchFamily="34" charset="0"/>
              </a:rPr>
              <a:t>.</a:t>
            </a:r>
            <a:endParaRPr lang="en-US" sz="2600" dirty="0">
              <a:latin typeface="Calibri" pitchFamily="34" charset="0"/>
            </a:endParaRPr>
          </a:p>
          <a:p>
            <a:r>
              <a:rPr lang="en-US" sz="2600" dirty="0" err="1">
                <a:latin typeface="Calibri" pitchFamily="34" charset="0"/>
              </a:rPr>
              <a:t>Diabezitatea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dirty="0" err="1" smtClean="0">
                <a:latin typeface="Calibri" pitchFamily="34" charset="0"/>
              </a:rPr>
              <a:t>cre</a:t>
            </a:r>
            <a:r>
              <a:rPr lang="ro-RO" sz="2600" dirty="0" smtClean="0">
                <a:latin typeface="Calibri" pitchFamily="34" charset="0"/>
              </a:rPr>
              <a:t>ş</a:t>
            </a:r>
            <a:r>
              <a:rPr lang="en-US" sz="2600" dirty="0" err="1" smtClean="0">
                <a:latin typeface="Calibri" pitchFamily="34" charset="0"/>
              </a:rPr>
              <a:t>terea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ro-RO" sz="2600" dirty="0" smtClean="0">
                <a:latin typeface="Calibri" pitchFamily="34" charset="0"/>
              </a:rPr>
              <a:t>î</a:t>
            </a:r>
            <a:r>
              <a:rPr lang="en-US" sz="2600" dirty="0" smtClean="0">
                <a:latin typeface="Calibri" pitchFamily="34" charset="0"/>
              </a:rPr>
              <a:t>n </a:t>
            </a:r>
            <a:r>
              <a:rPr lang="en-US" sz="2600" dirty="0">
                <a:latin typeface="Calibri" pitchFamily="34" charset="0"/>
              </a:rPr>
              <a:t>G – </a:t>
            </a:r>
            <a:r>
              <a:rPr lang="ro-RO" sz="2600" dirty="0" smtClean="0">
                <a:latin typeface="Calibri" pitchFamily="34" charset="0"/>
              </a:rPr>
              <a:t>creştere</a:t>
            </a:r>
            <a:r>
              <a:rPr lang="en-US" sz="2600" dirty="0">
                <a:latin typeface="Calibri" pitchFamily="34" charset="0"/>
              </a:rPr>
              <a:t>a </a:t>
            </a:r>
            <a:r>
              <a:rPr lang="en-US" sz="2600" dirty="0" err="1" smtClean="0">
                <a:latin typeface="Calibri" pitchFamily="34" charset="0"/>
              </a:rPr>
              <a:t>prevalen</a:t>
            </a:r>
            <a:r>
              <a:rPr lang="ro-RO" sz="2600" dirty="0" smtClean="0">
                <a:latin typeface="Calibri" pitchFamily="34" charset="0"/>
              </a:rPr>
              <a:t>ţ</a:t>
            </a:r>
            <a:r>
              <a:rPr lang="en-US" sz="2600" dirty="0" err="1" smtClean="0">
                <a:latin typeface="Calibri" pitchFamily="34" charset="0"/>
              </a:rPr>
              <a:t>ei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diabetului</a:t>
            </a:r>
            <a:r>
              <a:rPr lang="en-US" sz="2600" dirty="0">
                <a:latin typeface="Calibri" pitchFamily="34" charset="0"/>
              </a:rPr>
              <a:t> </a:t>
            </a:r>
          </a:p>
          <a:p>
            <a:r>
              <a:rPr lang="ro-RO" sz="2600" dirty="0" smtClean="0">
                <a:latin typeface="Calibri" pitchFamily="34" charset="0"/>
              </a:rPr>
              <a:t>Ţ</a:t>
            </a:r>
            <a:r>
              <a:rPr lang="en-US" sz="2600" dirty="0" err="1" smtClean="0">
                <a:latin typeface="Calibri" pitchFamily="34" charset="0"/>
              </a:rPr>
              <a:t>esut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adipos</a:t>
            </a:r>
            <a:r>
              <a:rPr lang="en-US" sz="2600" dirty="0">
                <a:latin typeface="Calibri" pitchFamily="34" charset="0"/>
              </a:rPr>
              <a:t> – </a:t>
            </a:r>
            <a:r>
              <a:rPr lang="en-US" sz="2600" dirty="0" smtClean="0">
                <a:latin typeface="Calibri" pitchFamily="34" charset="0"/>
              </a:rPr>
              <a:t>perturb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US" sz="2600" dirty="0" err="1" smtClean="0">
                <a:latin typeface="Calibri" pitchFamily="34" charset="0"/>
              </a:rPr>
              <a:t>ri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metabolice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si</a:t>
            </a:r>
            <a:r>
              <a:rPr lang="en-US" sz="2600" dirty="0">
                <a:latin typeface="Calibri" pitchFamily="34" charset="0"/>
              </a:rPr>
              <a:t> endocrine→  </a:t>
            </a:r>
            <a:r>
              <a:rPr lang="en-US" sz="2600" dirty="0" err="1">
                <a:latin typeface="Calibri" pitchFamily="34" charset="0"/>
              </a:rPr>
              <a:t>diabetul</a:t>
            </a:r>
            <a:r>
              <a:rPr lang="en-US" sz="2600" dirty="0">
                <a:latin typeface="Calibri" pitchFamily="34" charset="0"/>
              </a:rPr>
              <a:t> clinic manifest, HTA, </a:t>
            </a:r>
            <a:r>
              <a:rPr lang="en-US" sz="2600" dirty="0" err="1" smtClean="0">
                <a:latin typeface="Calibri" pitchFamily="34" charset="0"/>
              </a:rPr>
              <a:t>steatoz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US" sz="2600" dirty="0" smtClean="0">
                <a:latin typeface="Calibri" pitchFamily="34" charset="0"/>
              </a:rPr>
              <a:t> hepatic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US" sz="2600" dirty="0" smtClean="0">
                <a:latin typeface="Calibri" pitchFamily="34" charset="0"/>
              </a:rPr>
              <a:t>,, </a:t>
            </a:r>
            <a:r>
              <a:rPr lang="en-US" sz="2600" dirty="0" err="1">
                <a:latin typeface="Calibri" pitchFamily="34" charset="0"/>
              </a:rPr>
              <a:t>bolile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cardiovasculare</a:t>
            </a:r>
            <a:endParaRPr lang="en-US" sz="2600" dirty="0">
              <a:latin typeface="Calibri" pitchFamily="34" charset="0"/>
            </a:endParaRPr>
          </a:p>
          <a:p>
            <a:r>
              <a:rPr lang="en-GB" sz="2600" b="1" dirty="0" err="1">
                <a:latin typeface="Calibri" pitchFamily="34" charset="0"/>
              </a:rPr>
              <a:t>Obezitatea</a:t>
            </a:r>
            <a:r>
              <a:rPr lang="en-GB" sz="2600" dirty="0">
                <a:latin typeface="Calibri" pitchFamily="34" charset="0"/>
              </a:rPr>
              <a:t>  factor de </a:t>
            </a:r>
            <a:r>
              <a:rPr lang="en-GB" sz="2600" dirty="0" err="1">
                <a:latin typeface="Calibri" pitchFamily="34" charset="0"/>
              </a:rPr>
              <a:t>risc</a:t>
            </a:r>
            <a:r>
              <a:rPr lang="en-GB" sz="2600" dirty="0">
                <a:latin typeface="Calibri" pitchFamily="34" charset="0"/>
              </a:rPr>
              <a:t> major </a:t>
            </a:r>
            <a:r>
              <a:rPr lang="en-GB" sz="2600" dirty="0" err="1">
                <a:latin typeface="Calibri" pitchFamily="34" charset="0"/>
              </a:rPr>
              <a:t>pentru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diabetul</a:t>
            </a:r>
            <a:r>
              <a:rPr lang="en-GB" sz="2600" dirty="0">
                <a:latin typeface="Calibri" pitchFamily="34" charset="0"/>
              </a:rPr>
              <a:t> tip 2  </a:t>
            </a:r>
            <a:r>
              <a:rPr lang="en-GB" sz="2600" b="1" dirty="0" err="1">
                <a:latin typeface="Calibri" pitchFamily="34" charset="0"/>
              </a:rPr>
              <a:t>diabetul</a:t>
            </a:r>
            <a:r>
              <a:rPr lang="en-GB" sz="2600" b="1" dirty="0">
                <a:latin typeface="Calibri" pitchFamily="34" charset="0"/>
              </a:rPr>
              <a:t> tip 2 - 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complicația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obezității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cea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mai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răspândită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în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lume</a:t>
            </a:r>
            <a:r>
              <a:rPr lang="en-GB" sz="2600" dirty="0">
                <a:latin typeface="Calibri" pitchFamily="34" charset="0"/>
              </a:rPr>
              <a:t>.</a:t>
            </a:r>
            <a:endParaRPr lang="en-US" sz="2600" dirty="0">
              <a:latin typeface="Calibri" pitchFamily="34" charset="0"/>
            </a:endParaRPr>
          </a:p>
        </p:txBody>
      </p:sp>
      <p:sp>
        <p:nvSpPr>
          <p:cNvPr id="16387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16388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6389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0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1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2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3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4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5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6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7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8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399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0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1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2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3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4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5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6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7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8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09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0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1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2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3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4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5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6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7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8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6419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539750" y="130175"/>
            <a:ext cx="7386638" cy="604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endParaRPr lang="en-US" sz="2600" b="1">
              <a:solidFill>
                <a:srgbClr val="336699"/>
              </a:solidFill>
              <a:latin typeface="Calibri" pitchFamily="34" charset="0"/>
            </a:endParaRPr>
          </a:p>
          <a:p>
            <a:pPr algn="just"/>
            <a:r>
              <a:rPr lang="en-US" sz="2600" b="1">
                <a:solidFill>
                  <a:srgbClr val="336699"/>
                </a:solidFill>
                <a:latin typeface="Calibri" pitchFamily="34" charset="0"/>
              </a:rPr>
              <a:t>Bărbați</a:t>
            </a:r>
          </a:p>
          <a:p>
            <a:pPr algn="just"/>
            <a:endParaRPr lang="en-US" sz="2600">
              <a:solidFill>
                <a:srgbClr val="336699"/>
              </a:solidFill>
              <a:latin typeface="Calibri" pitchFamily="34" charset="0"/>
            </a:endParaRPr>
          </a:p>
          <a:p>
            <a:pPr algn="just">
              <a:buFontTx/>
              <a:buChar char="•"/>
            </a:pPr>
            <a:r>
              <a:rPr lang="en-GB" sz="2600">
                <a:latin typeface="Calibri" pitchFamily="34" charset="0"/>
              </a:rPr>
              <a:t>în medie, bărbații diabetici si obezi au un indice </a:t>
            </a:r>
          </a:p>
          <a:p>
            <a:pPr algn="just"/>
            <a:r>
              <a:rPr lang="en-GB" sz="2600">
                <a:latin typeface="Calibri" pitchFamily="34" charset="0"/>
              </a:rPr>
              <a:t>de </a:t>
            </a:r>
            <a:r>
              <a:rPr lang="en-GB" sz="2600" b="1">
                <a:latin typeface="Calibri" pitchFamily="34" charset="0"/>
              </a:rPr>
              <a:t>anxietate </a:t>
            </a:r>
            <a:r>
              <a:rPr lang="en-GB" sz="2600">
                <a:latin typeface="Calibri" pitchFamily="34" charset="0"/>
              </a:rPr>
              <a:t>mai mare (M=5,89; SE=0,88) decât cei  normoponderali (M=4,54; SE=0,87), dar această diferență nu este semnificativă statistic: t(28)=1,085; p&gt;0,5, și reprezintă un efect scăzut (r=0,20).</a:t>
            </a:r>
          </a:p>
          <a:p>
            <a:pPr algn="just"/>
            <a:r>
              <a:rPr lang="en-GB" sz="2600">
                <a:latin typeface="Calibri" pitchFamily="34" charset="0"/>
              </a:rPr>
              <a:t> </a:t>
            </a:r>
          </a:p>
          <a:p>
            <a:pPr>
              <a:buFontTx/>
              <a:buChar char="•"/>
            </a:pPr>
            <a:r>
              <a:rPr lang="de-DE" sz="2600">
                <a:latin typeface="Calibri" pitchFamily="34" charset="0"/>
                <a:cs typeface="Times New Roman" pitchFamily="18" charset="0"/>
              </a:rPr>
              <a:t>în medie, bărbații cu diabet si obezitate au un indice de </a:t>
            </a:r>
            <a:r>
              <a:rPr lang="de-DE" sz="2600" b="1">
                <a:latin typeface="Calibri" pitchFamily="34" charset="0"/>
                <a:cs typeface="Times New Roman" pitchFamily="18" charset="0"/>
              </a:rPr>
              <a:t>depresie</a:t>
            </a:r>
            <a:r>
              <a:rPr lang="de-DE" sz="2600">
                <a:latin typeface="Calibri" pitchFamily="34" charset="0"/>
                <a:cs typeface="Times New Roman" pitchFamily="18" charset="0"/>
              </a:rPr>
              <a:t> mai mare (M=5,89; SE=0,82) decât cei normoponderali (M=2,31; SE=0,85). </a:t>
            </a:r>
            <a:r>
              <a:rPr lang="en-GB" sz="2600">
                <a:latin typeface="Calibri" pitchFamily="34" charset="0"/>
                <a:cs typeface="Times New Roman" pitchFamily="18" charset="0"/>
              </a:rPr>
              <a:t>Mai mult, diferența este semnificativă statistic: t(22)=4,038; p&lt;0,5, iar diferența induce un efect ridicat (r=0,65)</a:t>
            </a:r>
            <a:r>
              <a:rPr lang="en-US" sz="2600" b="1">
                <a:latin typeface="Calibri" pitchFamily="34" charset="0"/>
              </a:rPr>
              <a:t>.</a:t>
            </a:r>
          </a:p>
          <a:p>
            <a:pPr algn="just"/>
            <a:endParaRPr lang="en-GB" sz="2600">
              <a:latin typeface="Calibri" pitchFamily="34" charset="0"/>
            </a:endParaRPr>
          </a:p>
        </p:txBody>
      </p:sp>
      <p:sp>
        <p:nvSpPr>
          <p:cNvPr id="34818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34819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4820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21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22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23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24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25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26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27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28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29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0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1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2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3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4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5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6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7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8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39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0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1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2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3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4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5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6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7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8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49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4850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684213" y="998538"/>
            <a:ext cx="8031162" cy="487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3200" b="1" dirty="0" err="1">
                <a:solidFill>
                  <a:srgbClr val="336699"/>
                </a:solidFill>
                <a:latin typeface="Calibri" pitchFamily="34" charset="0"/>
              </a:rPr>
              <a:t>Concluzii</a:t>
            </a:r>
            <a:endParaRPr lang="en-US" sz="3200" b="1" dirty="0">
              <a:solidFill>
                <a:srgbClr val="336699"/>
              </a:solidFill>
              <a:latin typeface="Calibri" pitchFamily="34" charset="0"/>
            </a:endParaRPr>
          </a:p>
          <a:p>
            <a:endParaRPr lang="en-US" sz="3200" dirty="0">
              <a:solidFill>
                <a:srgbClr val="336699"/>
              </a:solidFill>
              <a:latin typeface="Calibri" pitchFamily="34" charset="0"/>
            </a:endParaRPr>
          </a:p>
          <a:p>
            <a:r>
              <a:rPr lang="en-US" sz="2800" dirty="0" err="1">
                <a:latin typeface="Calibri" pitchFamily="34" charset="0"/>
              </a:rPr>
              <a:t>În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urma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analizei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statistice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pe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cele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două</a:t>
            </a: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</a:rPr>
              <a:t>loturi</a:t>
            </a:r>
            <a:r>
              <a:rPr lang="en-US" sz="2800" dirty="0">
                <a:latin typeface="Calibri" pitchFamily="34" charset="0"/>
              </a:rPr>
              <a:t> - </a:t>
            </a:r>
          </a:p>
          <a:p>
            <a:r>
              <a:rPr lang="en-GB" sz="2800" dirty="0" err="1">
                <a:latin typeface="Calibri" pitchFamily="34" charset="0"/>
              </a:rPr>
              <a:t>ipoteza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că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persoanele</a:t>
            </a:r>
            <a:r>
              <a:rPr lang="en-GB" sz="2800" dirty="0">
                <a:latin typeface="Calibri" pitchFamily="34" charset="0"/>
              </a:rPr>
              <a:t> care </a:t>
            </a:r>
            <a:r>
              <a:rPr lang="en-GB" sz="2800" dirty="0" err="1" smtClean="0">
                <a:latin typeface="Calibri" pitchFamily="34" charset="0"/>
              </a:rPr>
              <a:t>sufer</a:t>
            </a:r>
            <a:r>
              <a:rPr lang="ro-RO" sz="2800" dirty="0" smtClean="0">
                <a:latin typeface="Calibri" pitchFamily="34" charset="0"/>
              </a:rPr>
              <a:t>ă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>
                <a:latin typeface="Calibri" pitchFamily="34" charset="0"/>
              </a:rPr>
              <a:t>de </a:t>
            </a:r>
            <a:r>
              <a:rPr lang="en-GB" sz="2800" dirty="0" err="1">
                <a:latin typeface="Calibri" pitchFamily="34" charset="0"/>
              </a:rPr>
              <a:t>diabet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ro-RO" sz="2800" dirty="0" err="1" smtClean="0">
                <a:latin typeface="Calibri" pitchFamily="34" charset="0"/>
              </a:rPr>
              <a:t>ş</a:t>
            </a:r>
            <a:r>
              <a:rPr lang="en-GB" sz="2800" dirty="0" err="1" smtClean="0">
                <a:latin typeface="Calibri" pitchFamily="34" charset="0"/>
              </a:rPr>
              <a:t>i</a:t>
            </a:r>
            <a:r>
              <a:rPr lang="en-GB" sz="2800" dirty="0" smtClean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obezitate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suferă</a:t>
            </a:r>
            <a:r>
              <a:rPr lang="en-GB" sz="2800" dirty="0">
                <a:latin typeface="Calibri" pitchFamily="34" charset="0"/>
              </a:rPr>
              <a:t> de </a:t>
            </a:r>
            <a:r>
              <a:rPr lang="en-GB" sz="2800" dirty="0" err="1">
                <a:latin typeface="Calibri" pitchFamily="34" charset="0"/>
              </a:rPr>
              <a:t>niveluri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mai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ridicate</a:t>
            </a:r>
            <a:r>
              <a:rPr lang="en-GB" sz="2800" dirty="0">
                <a:latin typeface="Calibri" pitchFamily="34" charset="0"/>
              </a:rPr>
              <a:t> de </a:t>
            </a:r>
            <a:r>
              <a:rPr lang="en-GB" sz="2800" dirty="0" err="1">
                <a:latin typeface="Calibri" pitchFamily="34" charset="0"/>
              </a:rPr>
              <a:t>anxietate</a:t>
            </a:r>
            <a:r>
              <a:rPr lang="en-GB" sz="2800" dirty="0">
                <a:latin typeface="Calibri" pitchFamily="34" charset="0"/>
              </a:rPr>
              <a:t> nu se </a:t>
            </a:r>
            <a:r>
              <a:rPr lang="en-GB" sz="2800" dirty="0" err="1">
                <a:latin typeface="Calibri" pitchFamily="34" charset="0"/>
              </a:rPr>
              <a:t>confirmă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în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cazul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analizat</a:t>
            </a:r>
            <a:r>
              <a:rPr lang="en-GB" sz="2800" dirty="0">
                <a:latin typeface="Calibri" pitchFamily="34" charset="0"/>
              </a:rPr>
              <a:t>.</a:t>
            </a:r>
          </a:p>
          <a:p>
            <a:endParaRPr lang="en-US" sz="2800" dirty="0">
              <a:latin typeface="Calibri" pitchFamily="34" charset="0"/>
            </a:endParaRPr>
          </a:p>
          <a:p>
            <a:r>
              <a:rPr lang="en-US" sz="2800" dirty="0">
                <a:latin typeface="Calibri" pitchFamily="34" charset="0"/>
              </a:rPr>
              <a:t>Î</a:t>
            </a:r>
            <a:r>
              <a:rPr lang="en-GB" sz="2800" dirty="0">
                <a:latin typeface="Calibri" pitchFamily="34" charset="0"/>
              </a:rPr>
              <a:t>n </a:t>
            </a:r>
            <a:r>
              <a:rPr lang="en-GB" sz="2800" dirty="0" err="1">
                <a:latin typeface="Calibri" pitchFamily="34" charset="0"/>
              </a:rPr>
              <a:t>schimb</a:t>
            </a:r>
            <a:r>
              <a:rPr lang="en-GB" sz="2800" dirty="0">
                <a:latin typeface="Calibri" pitchFamily="34" charset="0"/>
              </a:rPr>
              <a:t>, se </a:t>
            </a:r>
            <a:r>
              <a:rPr lang="en-GB" sz="2800" dirty="0" err="1">
                <a:latin typeface="Calibri" pitchFamily="34" charset="0"/>
              </a:rPr>
              <a:t>confirmă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ipoteza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că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persoanele</a:t>
            </a:r>
            <a:r>
              <a:rPr lang="en-GB" sz="2800" dirty="0">
                <a:latin typeface="Calibri" pitchFamily="34" charset="0"/>
              </a:rPr>
              <a:t> cu </a:t>
            </a:r>
            <a:r>
              <a:rPr lang="en-GB" sz="2800" dirty="0" err="1">
                <a:latin typeface="Calibri" pitchFamily="34" charset="0"/>
              </a:rPr>
              <a:t>diabet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si</a:t>
            </a:r>
            <a:r>
              <a:rPr lang="en-GB" sz="2800" dirty="0">
                <a:latin typeface="Calibri" pitchFamily="34" charset="0"/>
              </a:rPr>
              <a:t> </a:t>
            </a:r>
            <a:r>
              <a:rPr lang="en-GB" sz="2800" dirty="0" err="1">
                <a:latin typeface="Calibri" pitchFamily="34" charset="0"/>
              </a:rPr>
              <a:t>obezitate</a:t>
            </a:r>
            <a:r>
              <a:rPr lang="en-GB" sz="2800" dirty="0">
                <a:latin typeface="Calibri" pitchFamily="34" charset="0"/>
              </a:rPr>
              <a:t>  au un </a:t>
            </a:r>
            <a:r>
              <a:rPr lang="en-GB" sz="2800" dirty="0" err="1">
                <a:latin typeface="Calibri" pitchFamily="34" charset="0"/>
              </a:rPr>
              <a:t>indice</a:t>
            </a:r>
            <a:r>
              <a:rPr lang="en-GB" sz="2800" dirty="0">
                <a:latin typeface="Calibri" pitchFamily="34" charset="0"/>
              </a:rPr>
              <a:t> de </a:t>
            </a:r>
            <a:r>
              <a:rPr lang="en-GB" sz="2800" b="1" dirty="0" err="1">
                <a:latin typeface="Calibri" pitchFamily="34" charset="0"/>
              </a:rPr>
              <a:t>depresie</a:t>
            </a:r>
            <a:r>
              <a:rPr lang="en-GB" sz="2800" b="1" dirty="0">
                <a:latin typeface="Calibri" pitchFamily="34" charset="0"/>
              </a:rPr>
              <a:t> </a:t>
            </a:r>
            <a:r>
              <a:rPr lang="en-GB" sz="2800" b="1" dirty="0" err="1">
                <a:latin typeface="Calibri" pitchFamily="34" charset="0"/>
              </a:rPr>
              <a:t>mai</a:t>
            </a:r>
            <a:r>
              <a:rPr lang="en-GB" sz="2800" b="1" dirty="0">
                <a:latin typeface="Calibri" pitchFamily="34" charset="0"/>
              </a:rPr>
              <a:t> </a:t>
            </a:r>
            <a:r>
              <a:rPr lang="en-GB" sz="2800" b="1" dirty="0" err="1">
                <a:latin typeface="Calibri" pitchFamily="34" charset="0"/>
              </a:rPr>
              <a:t>ridicat</a:t>
            </a:r>
            <a:r>
              <a:rPr lang="en-GB" sz="2800" b="1" dirty="0">
                <a:latin typeface="Calibri" pitchFamily="34" charset="0"/>
              </a:rPr>
              <a:t>.</a:t>
            </a:r>
            <a:endParaRPr lang="en-US" sz="2800" b="1" dirty="0">
              <a:latin typeface="Calibri" pitchFamily="34" charset="0"/>
            </a:endParaRPr>
          </a:p>
          <a:p>
            <a:pPr algn="just">
              <a:buFontTx/>
              <a:buChar char="•"/>
            </a:pPr>
            <a:endParaRPr lang="en-GB" sz="2600" dirty="0">
              <a:latin typeface="Calibri" pitchFamily="34" charset="0"/>
            </a:endParaRPr>
          </a:p>
        </p:txBody>
      </p:sp>
      <p:sp>
        <p:nvSpPr>
          <p:cNvPr id="35842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35843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5844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45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46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47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48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49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0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1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2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3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4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5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6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7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8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59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0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1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2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3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4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5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6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7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8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69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70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71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72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73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5874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23850" y="517525"/>
            <a:ext cx="8643938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-"/>
            </a:pPr>
            <a:r>
              <a:rPr lang="de-DE" sz="2600">
                <a:latin typeface="Calibri" pitchFamily="34" charset="0"/>
                <a:cs typeface="Times New Roman" pitchFamily="18" charset="0"/>
              </a:rPr>
              <a:t>întâlnim diferențe importante în </a:t>
            </a:r>
            <a:r>
              <a:rPr lang="de-DE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funcție de gen</a:t>
            </a:r>
            <a:r>
              <a:rPr lang="de-DE" sz="2600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. </a:t>
            </a:r>
          </a:p>
          <a:p>
            <a:pPr algn="just"/>
            <a:r>
              <a:rPr lang="de-DE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În cazul femeilo</a:t>
            </a:r>
            <a:r>
              <a:rPr lang="de-DE" sz="2600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r,  </a:t>
            </a:r>
            <a:r>
              <a:rPr lang="de-DE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indicele de anxietate,  </a:t>
            </a:r>
          </a:p>
          <a:p>
            <a:pPr algn="just"/>
            <a:r>
              <a:rPr lang="de-DE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depresie nu prezintă modificări semnificative </a:t>
            </a:r>
          </a:p>
          <a:p>
            <a:pPr algn="just"/>
            <a:r>
              <a:rPr lang="de-DE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statistice în funcție de lot.</a:t>
            </a:r>
          </a:p>
          <a:p>
            <a:pPr algn="just"/>
            <a:endParaRPr lang="de-DE" sz="2600" b="1">
              <a:solidFill>
                <a:srgbClr val="336699"/>
              </a:solidFill>
              <a:latin typeface="Calibri" pitchFamily="34" charset="0"/>
              <a:cs typeface="Times New Roman" pitchFamily="18" charset="0"/>
            </a:endParaRPr>
          </a:p>
          <a:p>
            <a:pPr algn="just"/>
            <a:r>
              <a:rPr lang="en-GB" sz="2600">
                <a:latin typeface="Calibri" pitchFamily="34" charset="0"/>
              </a:rPr>
              <a:t>în ceea ce privește bărbații - nu sunt diferențe semnificative statistic ale indicelui de anxietate, dar sunt </a:t>
            </a:r>
            <a:r>
              <a:rPr lang="en-GB" sz="2600" b="1">
                <a:solidFill>
                  <a:srgbClr val="336699"/>
                </a:solidFill>
                <a:latin typeface="Calibri" pitchFamily="34" charset="0"/>
              </a:rPr>
              <a:t>diferenț</a:t>
            </a:r>
            <a:r>
              <a:rPr lang="ro-RO" sz="2600" b="1">
                <a:solidFill>
                  <a:srgbClr val="336699"/>
                </a:solidFill>
                <a:latin typeface="Calibri" pitchFamily="34" charset="0"/>
              </a:rPr>
              <a:t>e</a:t>
            </a:r>
            <a:r>
              <a:rPr lang="en-GB" sz="2600" b="1">
                <a:solidFill>
                  <a:srgbClr val="336699"/>
                </a:solidFill>
                <a:latin typeface="Calibri" pitchFamily="34" charset="0"/>
              </a:rPr>
              <a:t> mai mari și semnificative ale indicelui de depresie</a:t>
            </a:r>
            <a:r>
              <a:rPr lang="en-GB" sz="2600" b="1">
                <a:latin typeface="Calibri" pitchFamily="34" charset="0"/>
              </a:rPr>
              <a:t>. </a:t>
            </a:r>
            <a:r>
              <a:rPr lang="en-GB" sz="2600">
                <a:latin typeface="Calibri" pitchFamily="34" charset="0"/>
              </a:rPr>
              <a:t>P</a:t>
            </a:r>
            <a:r>
              <a:rPr lang="en-GB" sz="2600" b="1">
                <a:latin typeface="Calibri" pitchFamily="34" charset="0"/>
              </a:rPr>
              <a:t>r</a:t>
            </a:r>
            <a:r>
              <a:rPr lang="en-GB" sz="2600">
                <a:latin typeface="Calibri" pitchFamily="34" charset="0"/>
              </a:rPr>
              <a:t>actic, diferențele întâlnite în cazul bărbaților explică diferențele între loturi. </a:t>
            </a:r>
            <a:r>
              <a:rPr lang="en-US" sz="2600">
                <a:latin typeface="Calibri" pitchFamily="34" charset="0"/>
              </a:rPr>
              <a:t> </a:t>
            </a:r>
          </a:p>
          <a:p>
            <a:pPr algn="just"/>
            <a:r>
              <a:rPr lang="en-US" sz="2600">
                <a:latin typeface="Calibri" pitchFamily="34" charset="0"/>
              </a:rPr>
              <a:t> </a:t>
            </a:r>
          </a:p>
          <a:p>
            <a:pPr algn="just">
              <a:buFontTx/>
              <a:buChar char="-"/>
            </a:pPr>
            <a:r>
              <a:rPr lang="en-US" sz="2600">
                <a:latin typeface="Calibri" pitchFamily="34" charset="0"/>
              </a:rPr>
              <a:t>Succesul terapeutic- nu poate fi a</a:t>
            </a:r>
            <a:r>
              <a:rPr lang="ro-RO" sz="2600">
                <a:latin typeface="Calibri" pitchFamily="34" charset="0"/>
              </a:rPr>
              <a:t>ş</a:t>
            </a:r>
            <a:r>
              <a:rPr lang="en-US" sz="2600">
                <a:latin typeface="Calibri" pitchFamily="34" charset="0"/>
              </a:rPr>
              <a:t>teptat- abordarea terapeutic</a:t>
            </a:r>
            <a:r>
              <a:rPr lang="ro-RO" sz="2600">
                <a:latin typeface="Calibri" pitchFamily="34" charset="0"/>
              </a:rPr>
              <a:t>ă</a:t>
            </a:r>
            <a:r>
              <a:rPr lang="en-US" sz="2600">
                <a:latin typeface="Calibri" pitchFamily="34" charset="0"/>
              </a:rPr>
              <a:t> se limiteaz</a:t>
            </a:r>
            <a:r>
              <a:rPr lang="ro-RO" sz="2600">
                <a:latin typeface="Calibri" pitchFamily="34" charset="0"/>
              </a:rPr>
              <a:t>ă</a:t>
            </a:r>
            <a:r>
              <a:rPr lang="en-US" sz="2600">
                <a:latin typeface="Calibri" pitchFamily="34" charset="0"/>
              </a:rPr>
              <a:t> la boala </a:t>
            </a:r>
            <a:r>
              <a:rPr lang="ro-RO" sz="2600">
                <a:latin typeface="Calibri" pitchFamily="34" charset="0"/>
              </a:rPr>
              <a:t>î</a:t>
            </a:r>
            <a:r>
              <a:rPr lang="en-US" sz="2600">
                <a:latin typeface="Calibri" pitchFamily="34" charset="0"/>
              </a:rPr>
              <a:t>n organicitatea ei</a:t>
            </a:r>
          </a:p>
          <a:p>
            <a:pPr algn="just">
              <a:buFontTx/>
              <a:buChar char="-"/>
            </a:pPr>
            <a:endParaRPr lang="en-US" sz="2600">
              <a:latin typeface="Calibri" pitchFamily="34" charset="0"/>
            </a:endParaRPr>
          </a:p>
          <a:p>
            <a:pPr algn="just">
              <a:buFontTx/>
              <a:buChar char="-"/>
            </a:pPr>
            <a:r>
              <a:rPr lang="en-US" sz="2600">
                <a:latin typeface="Calibri" pitchFamily="34" charset="0"/>
              </a:rPr>
              <a:t>Abordare mai nuan</a:t>
            </a:r>
            <a:r>
              <a:rPr lang="ro-RO" sz="2600">
                <a:latin typeface="Calibri" pitchFamily="34" charset="0"/>
              </a:rPr>
              <a:t>ţ</a:t>
            </a:r>
            <a:r>
              <a:rPr lang="en-US" sz="2600">
                <a:latin typeface="Calibri" pitchFamily="34" charset="0"/>
              </a:rPr>
              <a:t>at</a:t>
            </a:r>
            <a:r>
              <a:rPr lang="ro-RO" sz="2600">
                <a:latin typeface="Calibri" pitchFamily="34" charset="0"/>
              </a:rPr>
              <a:t>ă</a:t>
            </a:r>
            <a:r>
              <a:rPr lang="en-US" sz="2600">
                <a:latin typeface="Calibri" pitchFamily="34" charset="0"/>
              </a:rPr>
              <a:t> si </a:t>
            </a:r>
            <a:r>
              <a:rPr lang="en-US" sz="2600" b="1">
                <a:solidFill>
                  <a:srgbClr val="336699"/>
                </a:solidFill>
                <a:latin typeface="Calibri" pitchFamily="34" charset="0"/>
              </a:rPr>
              <a:t>psihocomportamental</a:t>
            </a:r>
            <a:r>
              <a:rPr lang="ro-RO" sz="2600" b="1">
                <a:solidFill>
                  <a:srgbClr val="336699"/>
                </a:solidFill>
                <a:latin typeface="Calibri" pitchFamily="34" charset="0"/>
              </a:rPr>
              <a:t>ă</a:t>
            </a:r>
            <a:endParaRPr lang="de-DE" sz="2600">
              <a:solidFill>
                <a:srgbClr val="336699"/>
              </a:solidFill>
              <a:latin typeface="Calibri" pitchFamily="34" charset="0"/>
            </a:endParaRPr>
          </a:p>
        </p:txBody>
      </p:sp>
      <p:sp>
        <p:nvSpPr>
          <p:cNvPr id="36866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36867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6868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69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0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1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2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3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4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5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6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7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8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79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0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1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2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3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4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5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6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7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8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89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90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91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92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93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94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95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96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97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6898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684213" y="1125538"/>
            <a:ext cx="21605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32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Discuţii</a:t>
            </a:r>
            <a:endParaRPr lang="en-US" sz="320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84213" y="2106613"/>
            <a:ext cx="7888287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Partea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generala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-  la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pacienții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diabet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zaharat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incidența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depresiei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a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crescut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semnificativ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și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se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consideră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frecvența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apariție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este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cel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puțin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două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ori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mai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mare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comparativ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persoanele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fără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afecțiuni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/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Studiul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fa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ţă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relevă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asemenea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persoanele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diabet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obezitate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suferă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mai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mult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episoade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depresive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comparativ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populatia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fără</a:t>
            </a:r>
            <a:r>
              <a:rPr lang="en-US" sz="2600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afec</a:t>
            </a:r>
            <a:r>
              <a:rPr lang="ro-RO" sz="2600" dirty="0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iuni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37891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37892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7893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894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895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896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897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898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899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0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1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2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3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4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5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6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7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8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09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0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1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2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3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4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5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6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7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8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19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20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21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22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7923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357188" y="504825"/>
            <a:ext cx="8215312" cy="585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Anxietatea</a:t>
            </a:r>
            <a:r>
              <a:rPr lang="ro-RO" sz="26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apare frecvent în asociere cu 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o-RO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simptomele depresive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ro-RO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comorbiditate 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o-RO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frecventă în diabetul zaharat de tip 2. 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o-RO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Similar depresiei, simptomele de anxietate 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o-RO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evoluează cronic și recurent, cu impact important 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o-RO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asupra calității vieții și controlului glicemic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algn="just"/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o-RO" sz="28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In studiul de fata</a:t>
            </a:r>
            <a:r>
              <a:rPr lang="ro-RO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persoanele obeze cu diabet au un nivel </a:t>
            </a:r>
            <a:r>
              <a:rPr lang="ro-RO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uşor </a:t>
            </a:r>
            <a:r>
              <a:rPr lang="ro-RO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mai accentuat de anxietate, dar nesimnificativ statistic. </a:t>
            </a:r>
            <a:endParaRPr lang="en-US" sz="28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endParaRPr lang="en-US" sz="28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o-RO" sz="28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S-a constatat că</a:t>
            </a:r>
            <a:r>
              <a:rPr lang="ro-RO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in cazul </a:t>
            </a:r>
            <a:r>
              <a:rPr lang="ro-RO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bărbaţilor </a:t>
            </a:r>
            <a:r>
              <a:rPr lang="ro-RO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cu diabet si obezitate, anxietatea  e uşor mai ridicată, dar în continuare nesimnificativ statistic.</a:t>
            </a:r>
            <a:endParaRPr lang="ro-RO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8914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38915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8916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17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18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19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0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1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2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3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4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5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6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7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8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29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0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1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2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3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4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5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6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7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8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39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40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41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42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43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44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45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8946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ChangeArrowheads="1"/>
          </p:cNvSpPr>
          <p:nvPr/>
        </p:nvSpPr>
        <p:spPr bwMode="auto">
          <a:xfrm>
            <a:off x="285750" y="333375"/>
            <a:ext cx="857253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661988" algn="l"/>
              </a:tabLst>
            </a:pP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Limitări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ale </a:t>
            </a: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studiului</a:t>
            </a:r>
            <a:endParaRPr lang="en-US" sz="2600" dirty="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661988" algn="l"/>
              </a:tabLst>
            </a:pP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- 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acurateţea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poate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fi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deficitară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avand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î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vedere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 eaLnBrk="0" hangingPunct="0">
              <a:tabLst>
                <a:tab pos="661988" algn="l"/>
              </a:tabLst>
            </a:pP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num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rul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relativ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restra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î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ns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de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participan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la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studiu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661988" algn="l"/>
              </a:tabLst>
            </a:pP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-  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justetea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răspunsurlor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date in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cadrul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 eaLnBrk="0" hangingPunct="0">
              <a:tabLst>
                <a:tab pos="661988" algn="l"/>
              </a:tabLst>
            </a:pP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chestionarului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propus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poate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fi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interpretabilă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buFontTx/>
              <a:buChar char="-"/>
              <a:tabLst>
                <a:tab pos="661988" algn="l"/>
              </a:tabLst>
            </a:pP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destul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dificil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găsit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persoane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algn="just" eaLnBrk="0" hangingPunct="0">
              <a:tabLst>
                <a:tab pos="661988" algn="l"/>
              </a:tabLst>
            </a:pP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normoponderale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sănătoase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varste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între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45-55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ani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algn="just" eaLnBrk="0" hangingPunct="0">
              <a:tabLst>
                <a:tab pos="661988" algn="l"/>
              </a:tabLst>
            </a:pP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-    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aplicarea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unui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singur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tip de test la un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anumit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moment</a:t>
            </a:r>
            <a:endParaRPr lang="en-US" b="1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9938" name="Rectangle 3"/>
          <p:cNvSpPr>
            <a:spLocks noChangeArrowheads="1"/>
          </p:cNvSpPr>
          <p:nvPr/>
        </p:nvSpPr>
        <p:spPr bwMode="auto">
          <a:xfrm>
            <a:off x="250825" y="3860800"/>
            <a:ext cx="83185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661988" algn="l"/>
              </a:tabLst>
            </a:pPr>
            <a:r>
              <a:rPr lang="en-US" sz="2600" b="1" dirty="0" err="1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Aplica</a:t>
            </a:r>
            <a:r>
              <a:rPr lang="ro-RO" sz="2600" b="1" dirty="0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2600" b="1" dirty="0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ii 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practice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-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pentru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abordarea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măsuri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individuale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care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vizeze</a:t>
            </a:r>
            <a:r>
              <a:rPr lang="en-US" sz="2600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problemele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constatate</a:t>
            </a: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tabLst>
                <a:tab pos="661988" algn="l"/>
              </a:tabLst>
            </a:pPr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9939" name="Rectangle 4"/>
          <p:cNvSpPr>
            <a:spLocks noChangeArrowheads="1"/>
          </p:cNvSpPr>
          <p:nvPr/>
        </p:nvSpPr>
        <p:spPr bwMode="auto">
          <a:xfrm>
            <a:off x="246063" y="4868863"/>
            <a:ext cx="84296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661988" algn="l"/>
              </a:tabLst>
            </a:pPr>
            <a:r>
              <a:rPr lang="en-GB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Individualizare</a:t>
            </a:r>
            <a:endParaRPr lang="en-GB" sz="2600">
              <a:solidFill>
                <a:srgbClr val="336699"/>
              </a:solidFill>
              <a:latin typeface="Calibri" pitchFamily="34" charset="0"/>
            </a:endParaRPr>
          </a:p>
        </p:txBody>
      </p:sp>
      <p:sp>
        <p:nvSpPr>
          <p:cNvPr id="39940" name="Rectangle 5"/>
          <p:cNvSpPr>
            <a:spLocks noChangeArrowheads="1"/>
          </p:cNvSpPr>
          <p:nvPr/>
        </p:nvSpPr>
        <p:spPr bwMode="auto">
          <a:xfrm>
            <a:off x="250825" y="5461000"/>
            <a:ext cx="78581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661988" algn="l"/>
              </a:tabLst>
            </a:pPr>
            <a:r>
              <a:rPr lang="en-GB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Educaţie terapeutică rambursată</a:t>
            </a:r>
            <a:r>
              <a:rPr lang="en-GB" sz="2600">
                <a:latin typeface="Calibri" pitchFamily="34" charset="0"/>
                <a:cs typeface="Times New Roman" pitchFamily="18" charset="0"/>
              </a:rPr>
              <a:t> de Casa de Asigurări</a:t>
            </a:r>
            <a:endParaRPr lang="en-GB" sz="2600">
              <a:latin typeface="Calibri" pitchFamily="34" charset="0"/>
            </a:endParaRPr>
          </a:p>
        </p:txBody>
      </p:sp>
      <p:sp>
        <p:nvSpPr>
          <p:cNvPr id="39941" name="Rectangle 6"/>
          <p:cNvSpPr>
            <a:spLocks noChangeArrowheads="1"/>
          </p:cNvSpPr>
          <p:nvPr/>
        </p:nvSpPr>
        <p:spPr bwMode="auto">
          <a:xfrm>
            <a:off x="285750" y="6032500"/>
            <a:ext cx="857250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661988" algn="l"/>
              </a:tabLst>
            </a:pPr>
            <a:r>
              <a:rPr lang="en-GB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Multidisciplinaritate</a:t>
            </a:r>
            <a:endParaRPr lang="en-GB" sz="2600">
              <a:solidFill>
                <a:srgbClr val="336699"/>
              </a:solidFill>
              <a:latin typeface="Calibri" pitchFamily="34" charset="0"/>
            </a:endParaRPr>
          </a:p>
        </p:txBody>
      </p:sp>
      <p:sp>
        <p:nvSpPr>
          <p:cNvPr id="39942" name="Line 7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39943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994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4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4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4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4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4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5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6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7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7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7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7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3997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611188" y="958850"/>
            <a:ext cx="781685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661988" algn="l"/>
              </a:tabLst>
            </a:pPr>
            <a:r>
              <a:rPr lang="en-GB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Monitorizare şi suport pe termen lung</a:t>
            </a:r>
          </a:p>
          <a:p>
            <a:pPr algn="just">
              <a:tabLst>
                <a:tab pos="661988" algn="l"/>
              </a:tabLst>
            </a:pPr>
            <a:endParaRPr lang="en-GB" sz="2600">
              <a:solidFill>
                <a:srgbClr val="336699"/>
              </a:solidFill>
              <a:latin typeface="Calibri" pitchFamily="34" charset="0"/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608013" y="1858963"/>
            <a:ext cx="8429625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661988" algn="l"/>
              </a:tabLst>
            </a:pPr>
            <a:r>
              <a:rPr lang="de-DE" sz="2600" b="1">
                <a:solidFill>
                  <a:srgbClr val="336699"/>
                </a:solidFill>
                <a:latin typeface="Calibri" pitchFamily="34" charset="0"/>
                <a:cs typeface="Times New Roman" pitchFamily="18" charset="0"/>
              </a:rPr>
              <a:t>Grupuri de suport</a:t>
            </a:r>
            <a:r>
              <a:rPr lang="de-DE" sz="2600">
                <a:latin typeface="Calibri" pitchFamily="34" charset="0"/>
                <a:cs typeface="Times New Roman" pitchFamily="18" charset="0"/>
              </a:rPr>
              <a:t> - terapie de grup asemanatoare </a:t>
            </a:r>
          </a:p>
          <a:p>
            <a:pPr algn="just">
              <a:tabLst>
                <a:tab pos="661988" algn="l"/>
              </a:tabLst>
            </a:pPr>
            <a:r>
              <a:rPr lang="de-DE" sz="2600">
                <a:latin typeface="Calibri" pitchFamily="34" charset="0"/>
                <a:cs typeface="Times New Roman" pitchFamily="18" charset="0"/>
              </a:rPr>
              <a:t>celor ale alcoolicilor anonimi.</a:t>
            </a:r>
          </a:p>
          <a:p>
            <a:pPr algn="just">
              <a:tabLst>
                <a:tab pos="661988" algn="l"/>
              </a:tabLst>
            </a:pPr>
            <a:endParaRPr lang="de-DE" sz="2600">
              <a:latin typeface="Calibri" pitchFamily="34" charset="0"/>
            </a:endParaRP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608013" y="3141663"/>
            <a:ext cx="7893050" cy="287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  <a:tabLst>
                <a:tab pos="661988" algn="l"/>
              </a:tabLst>
            </a:pPr>
            <a:r>
              <a:rPr lang="en-US" sz="26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Conceperea de programe</a:t>
            </a: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în grupuri sau comunitate care s</a:t>
            </a:r>
            <a:r>
              <a:rPr lang="ro-RO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informeze asupra problemelor evidenţiate  -</a:t>
            </a:r>
          </a:p>
          <a:p>
            <a:pPr algn="just">
              <a:tabLst>
                <a:tab pos="661988" algn="l"/>
              </a:tabLst>
            </a:pP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Autorităţile competente -  Ministerul Sănătaţii,  OMG, ar trebui sa initieze diverse Programe de educaţie, unde specialiştii - medicii, nutritioniştii, psihologii –sa se ocupe prin participarea la grupuri terapeutice.</a:t>
            </a:r>
          </a:p>
          <a:p>
            <a:pPr algn="just">
              <a:tabLst>
                <a:tab pos="661988" algn="l"/>
              </a:tabLst>
            </a:pPr>
            <a:endParaRPr lang="en-US" sz="26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0964" name="Line 5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40965" name="Group 6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40966" name="Oval 7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67" name="Oval 8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68" name="Oval 9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69" name="Oval 10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0" name="Oval 11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1" name="Oval 12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2" name="Oval 13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3" name="Oval 14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4" name="Oval 15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5" name="Oval 16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6" name="Oval 17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7" name="Oval 18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8" name="Oval 19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79" name="Oval 20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0" name="Oval 21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1" name="Oval 22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2" name="Oval 23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3" name="Oval 24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4" name="Oval 25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5" name="Oval 26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6" name="Oval 27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7" name="Oval 28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8" name="Oval 29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89" name="Oval 30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90" name="Oval 31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91" name="Oval 32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92" name="Oval 33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93" name="Oval 34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94" name="Oval 35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95" name="Oval 36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40996" name="Oval 37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ChangeArrowheads="1"/>
          </p:cNvSpPr>
          <p:nvPr/>
        </p:nvSpPr>
        <p:spPr bwMode="auto">
          <a:xfrm>
            <a:off x="755650" y="333375"/>
            <a:ext cx="72151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661988" algn="l"/>
              </a:tabLst>
            </a:pPr>
            <a:r>
              <a:rPr lang="en-US" sz="4000" b="1" i="1" dirty="0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sz="4000" b="1" i="1" dirty="0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ţ</a:t>
            </a:r>
            <a:r>
              <a:rPr lang="en-US" sz="4000" b="1" i="1" dirty="0" err="1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4000" b="1" i="1" dirty="0" smtClean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</a:t>
            </a:r>
            <a:r>
              <a:rPr lang="ro-RO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âș</a:t>
            </a:r>
            <a:r>
              <a:rPr lang="en-US" sz="4000" b="1" i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tigat</a:t>
            </a:r>
            <a:r>
              <a:rPr lang="en-US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mult</a:t>
            </a:r>
            <a:r>
              <a:rPr lang="en-US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o-RO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î</a:t>
            </a:r>
            <a:r>
              <a:rPr lang="en-US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n </a:t>
            </a:r>
            <a:r>
              <a:rPr lang="en-US" sz="4000" b="1" i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greutate</a:t>
            </a:r>
            <a:r>
              <a:rPr lang="en-US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?</a:t>
            </a:r>
            <a:endParaRPr lang="en-US" sz="4000" dirty="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>
              <a:tabLst>
                <a:tab pos="661988" algn="l"/>
              </a:tabLst>
            </a:pPr>
            <a:r>
              <a:rPr lang="de-DE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ț</a:t>
            </a:r>
            <a:r>
              <a:rPr lang="de-DE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 pierdut bucuria de a tr</a:t>
            </a:r>
            <a:r>
              <a:rPr lang="ro-RO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de-DE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i?</a:t>
            </a:r>
            <a:endParaRPr lang="en-US" sz="4000" dirty="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>
              <a:tabLst>
                <a:tab pos="661988" algn="l"/>
              </a:tabLst>
            </a:pPr>
            <a:r>
              <a:rPr lang="de-DE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 momentul s</a:t>
            </a:r>
            <a:r>
              <a:rPr lang="ro-RO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ă</a:t>
            </a:r>
            <a:r>
              <a:rPr lang="de-DE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pune</a:t>
            </a:r>
            <a:r>
              <a:rPr lang="ro-RO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ț</a:t>
            </a:r>
            <a:r>
              <a:rPr lang="de-DE" sz="4000" b="1" i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i punct!</a:t>
            </a:r>
            <a:endParaRPr lang="ro-RO" sz="4000" b="1" i="1" dirty="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>
              <a:tabLst>
                <a:tab pos="661988" algn="l"/>
              </a:tabLst>
            </a:pPr>
            <a:endParaRPr lang="ro-RO" sz="4000" b="1" i="1" dirty="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>
              <a:tabLst>
                <a:tab pos="661988" algn="l"/>
              </a:tabLst>
            </a:pPr>
            <a:endParaRPr lang="de-DE" sz="40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41995" name="Picture 11" descr="poza gra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2349500"/>
            <a:ext cx="3960812" cy="376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/>
            </a:r>
            <a:br>
              <a:rPr lang="en-US" sz="4000" smtClean="0"/>
            </a:br>
            <a:endParaRPr lang="en-US" sz="4000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>
          <a:xfrm>
            <a:off x="611188" y="1125538"/>
            <a:ext cx="7272337" cy="5184775"/>
          </a:xfrm>
        </p:spPr>
        <p:txBody>
          <a:bodyPr/>
          <a:lstStyle/>
          <a:p>
            <a:pPr eaLnBrk="1" hangingPunct="1"/>
            <a:r>
              <a:rPr lang="en-GB" sz="2600" b="1" dirty="0" err="1" smtClean="0">
                <a:solidFill>
                  <a:srgbClr val="336699"/>
                </a:solidFill>
                <a:latin typeface="Calibri" pitchFamily="34" charset="0"/>
              </a:rPr>
              <a:t>Obezitatea</a:t>
            </a:r>
            <a:r>
              <a:rPr lang="en-GB" sz="2600" b="1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poate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complica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tratamentul</a:t>
            </a:r>
            <a:r>
              <a:rPr lang="en-GB" sz="2600" dirty="0" smtClean="0">
                <a:latin typeface="Calibri" pitchFamily="34" charset="0"/>
              </a:rPr>
              <a:t>  </a:t>
            </a:r>
            <a:r>
              <a:rPr lang="en-GB" sz="2600" dirty="0" err="1" smtClean="0">
                <a:latin typeface="Calibri" pitchFamily="34" charset="0"/>
              </a:rPr>
              <a:t>diabetului</a:t>
            </a:r>
            <a:r>
              <a:rPr lang="en-GB" sz="2600" dirty="0" smtClean="0">
                <a:latin typeface="Calibri" pitchFamily="34" charset="0"/>
              </a:rPr>
              <a:t>  </a:t>
            </a:r>
            <a:r>
              <a:rPr lang="en-GB" sz="2600" dirty="0" err="1" smtClean="0">
                <a:latin typeface="Calibri" pitchFamily="34" charset="0"/>
              </a:rPr>
              <a:t>prin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exacerbarea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rezistenței</a:t>
            </a:r>
            <a:r>
              <a:rPr lang="en-GB" sz="2600" dirty="0" smtClean="0">
                <a:latin typeface="Calibri" pitchFamily="34" charset="0"/>
              </a:rPr>
              <a:t> la </a:t>
            </a:r>
            <a:r>
              <a:rPr lang="en-GB" sz="2600" dirty="0" err="1" smtClean="0">
                <a:latin typeface="Calibri" pitchFamily="34" charset="0"/>
              </a:rPr>
              <a:t>insulină</a:t>
            </a:r>
            <a:r>
              <a:rPr lang="en-GB" sz="2600" dirty="0" smtClean="0">
                <a:latin typeface="Calibri" pitchFamily="34" charset="0"/>
              </a:rPr>
              <a:t>, a </a:t>
            </a:r>
            <a:r>
              <a:rPr lang="en-GB" sz="2600" dirty="0" err="1" smtClean="0">
                <a:latin typeface="Calibri" pitchFamily="34" charset="0"/>
              </a:rPr>
              <a:t>hipertensiunii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arteriale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și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dislipidemiei</a:t>
            </a:r>
            <a:r>
              <a:rPr lang="en-GB" sz="2600" dirty="0" smtClean="0">
                <a:latin typeface="Calibri" pitchFamily="34" charset="0"/>
              </a:rPr>
              <a:t>.</a:t>
            </a:r>
          </a:p>
          <a:p>
            <a:pPr eaLnBrk="1" hangingPunct="1">
              <a:buFontTx/>
              <a:buNone/>
            </a:pPr>
            <a:endParaRPr lang="en-US" sz="2600" dirty="0" smtClean="0">
              <a:latin typeface="Calibri" pitchFamily="34" charset="0"/>
            </a:endParaRPr>
          </a:p>
          <a:p>
            <a:pPr eaLnBrk="1" hangingPunct="1"/>
            <a:r>
              <a:rPr lang="en-US" sz="2600" dirty="0" smtClean="0">
                <a:latin typeface="Calibri" pitchFamily="34" charset="0"/>
              </a:rPr>
              <a:t>Nu </a:t>
            </a:r>
            <a:r>
              <a:rPr lang="en-US" sz="2600" dirty="0" err="1" smtClean="0">
                <a:latin typeface="Calibri" pitchFamily="34" charset="0"/>
              </a:rPr>
              <a:t>este</a:t>
            </a:r>
            <a:r>
              <a:rPr lang="en-US" sz="2600" dirty="0" smtClean="0">
                <a:latin typeface="Calibri" pitchFamily="34" charset="0"/>
              </a:rPr>
              <a:t> de </a:t>
            </a:r>
            <a:r>
              <a:rPr lang="en-US" sz="2600" dirty="0" err="1" smtClean="0">
                <a:latin typeface="Calibri" pitchFamily="34" charset="0"/>
              </a:rPr>
              <a:t>mirare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că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între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diabezitate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şi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tulburările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psihice</a:t>
            </a:r>
            <a:r>
              <a:rPr lang="en-US" sz="2600" dirty="0" smtClean="0">
                <a:latin typeface="Calibri" pitchFamily="34" charset="0"/>
              </a:rPr>
              <a:t> de tip </a:t>
            </a:r>
            <a:r>
              <a:rPr lang="en-US" sz="2600" dirty="0" err="1" smtClean="0">
                <a:latin typeface="Calibri" pitchFamily="34" charset="0"/>
              </a:rPr>
              <a:t>anxietate</a:t>
            </a:r>
            <a:r>
              <a:rPr lang="en-US" sz="2600" dirty="0" smtClean="0">
                <a:latin typeface="Calibri" pitchFamily="34" charset="0"/>
              </a:rPr>
              <a:t>/</a:t>
            </a:r>
            <a:r>
              <a:rPr lang="en-US" sz="2600" dirty="0" err="1" smtClean="0">
                <a:latin typeface="Calibri" pitchFamily="34" charset="0"/>
              </a:rPr>
              <a:t>depresie</a:t>
            </a:r>
            <a:r>
              <a:rPr lang="en-US" sz="2600" dirty="0" smtClean="0">
                <a:latin typeface="Calibri" pitchFamily="34" charset="0"/>
              </a:rPr>
              <a:t> pare a </a:t>
            </a:r>
            <a:r>
              <a:rPr lang="en-US" sz="2600" dirty="0" err="1" smtClean="0">
                <a:latin typeface="Calibri" pitchFamily="34" charset="0"/>
              </a:rPr>
              <a:t>exista</a:t>
            </a:r>
            <a:r>
              <a:rPr lang="en-US" sz="2600" dirty="0" smtClean="0">
                <a:latin typeface="Calibri" pitchFamily="34" charset="0"/>
              </a:rPr>
              <a:t> o </a:t>
            </a:r>
            <a:r>
              <a:rPr lang="en-US" sz="2600" dirty="0" err="1" smtClean="0">
                <a:latin typeface="Calibri" pitchFamily="34" charset="0"/>
              </a:rPr>
              <a:t>corela</a:t>
            </a:r>
            <a:r>
              <a:rPr lang="ro-RO" sz="2600" dirty="0" smtClean="0">
                <a:latin typeface="Calibri" pitchFamily="34" charset="0"/>
              </a:rPr>
              <a:t>ţ</a:t>
            </a:r>
            <a:r>
              <a:rPr lang="en-US" sz="2600" dirty="0" err="1" smtClean="0">
                <a:latin typeface="Calibri" pitchFamily="34" charset="0"/>
              </a:rPr>
              <a:t>ie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în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dublu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sens.</a:t>
            </a:r>
            <a:r>
              <a:rPr lang="en-US" sz="2600" dirty="0" smtClean="0">
                <a:latin typeface="Calibri" pitchFamily="34" charset="0"/>
              </a:rPr>
              <a:t> </a:t>
            </a:r>
          </a:p>
          <a:p>
            <a:pPr eaLnBrk="1" hangingPunct="1">
              <a:buFontTx/>
              <a:buNone/>
            </a:pPr>
            <a:endParaRPr lang="en-US" sz="2600" dirty="0" smtClean="0">
              <a:latin typeface="Calibri" pitchFamily="34" charset="0"/>
            </a:endParaRPr>
          </a:p>
          <a:p>
            <a:pPr eaLnBrk="1" hangingPunct="1"/>
            <a:r>
              <a:rPr lang="en-US" sz="2600" dirty="0" err="1" smtClean="0">
                <a:latin typeface="Calibri" pitchFamily="34" charset="0"/>
              </a:rPr>
              <a:t>Pe</a:t>
            </a:r>
            <a:r>
              <a:rPr lang="en-US" sz="2600" dirty="0" smtClean="0">
                <a:latin typeface="Calibri" pitchFamily="34" charset="0"/>
              </a:rPr>
              <a:t> de o parte, </a:t>
            </a:r>
            <a:r>
              <a:rPr lang="en-US" sz="2600" dirty="0" err="1" smtClean="0">
                <a:latin typeface="Calibri" pitchFamily="34" charset="0"/>
              </a:rPr>
              <a:t>diabetul</a:t>
            </a:r>
            <a:r>
              <a:rPr lang="en-US" sz="2600" dirty="0" smtClean="0">
                <a:latin typeface="Calibri" pitchFamily="34" charset="0"/>
              </a:rPr>
              <a:t> cu </a:t>
            </a:r>
            <a:r>
              <a:rPr lang="en-US" sz="2600" dirty="0" err="1" smtClean="0">
                <a:latin typeface="Calibri" pitchFamily="34" charset="0"/>
              </a:rPr>
              <a:t>obezitatea</a:t>
            </a:r>
            <a:r>
              <a:rPr lang="en-US" sz="2600" dirty="0" smtClean="0">
                <a:latin typeface="Calibri" pitchFamily="34" charset="0"/>
              </a:rPr>
              <a:t> pot duce </a:t>
            </a:r>
            <a:r>
              <a:rPr lang="en-US" sz="2600" dirty="0" err="1" smtClean="0">
                <a:latin typeface="Calibri" pitchFamily="34" charset="0"/>
              </a:rPr>
              <a:t>fiecare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în</a:t>
            </a:r>
            <a:r>
              <a:rPr lang="en-US" sz="2600" dirty="0" smtClean="0">
                <a:latin typeface="Calibri" pitchFamily="34" charset="0"/>
              </a:rPr>
              <a:t> parte, </a:t>
            </a:r>
            <a:r>
              <a:rPr lang="en-US" sz="2600" dirty="0" err="1" smtClean="0">
                <a:latin typeface="Calibri" pitchFamily="34" charset="0"/>
              </a:rPr>
              <a:t>şi</a:t>
            </a:r>
            <a:r>
              <a:rPr lang="en-US" sz="2600" dirty="0" smtClean="0">
                <a:latin typeface="Calibri" pitchFamily="34" charset="0"/>
              </a:rPr>
              <a:t> cu </a:t>
            </a:r>
            <a:r>
              <a:rPr lang="en-US" sz="2600" dirty="0" err="1" smtClean="0">
                <a:latin typeface="Calibri" pitchFamily="34" charset="0"/>
              </a:rPr>
              <a:t>atat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mai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mult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asociate</a:t>
            </a:r>
            <a:r>
              <a:rPr lang="en-US" sz="2600" dirty="0" smtClean="0">
                <a:latin typeface="Calibri" pitchFamily="34" charset="0"/>
              </a:rPr>
              <a:t>, la manifest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US" sz="2600" dirty="0" err="1" smtClean="0">
                <a:latin typeface="Calibri" pitchFamily="34" charset="0"/>
              </a:rPr>
              <a:t>ri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anxios</a:t>
            </a:r>
            <a:r>
              <a:rPr lang="en-US" sz="2600" dirty="0" smtClean="0">
                <a:latin typeface="Calibri" pitchFamily="34" charset="0"/>
              </a:rPr>
              <a:t>- </a:t>
            </a:r>
            <a:r>
              <a:rPr lang="en-US" sz="2600" dirty="0" err="1" smtClean="0">
                <a:latin typeface="Calibri" pitchFamily="34" charset="0"/>
              </a:rPr>
              <a:t>depresive</a:t>
            </a:r>
            <a:r>
              <a:rPr lang="en-US" sz="2600" dirty="0" smtClean="0">
                <a:latin typeface="Calibri" pitchFamily="34" charset="0"/>
              </a:rPr>
              <a:t>.</a:t>
            </a:r>
          </a:p>
        </p:txBody>
      </p:sp>
      <p:sp>
        <p:nvSpPr>
          <p:cNvPr id="17411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17412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7413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14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15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16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17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18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19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0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1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2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3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4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5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6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7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8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29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0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1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2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3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4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5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6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7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8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39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40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41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42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7443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2"/>
          <p:cNvSpPr>
            <a:spLocks noGrp="1"/>
          </p:cNvSpPr>
          <p:nvPr>
            <p:ph idx="4294967295"/>
          </p:nvPr>
        </p:nvSpPr>
        <p:spPr>
          <a:xfrm>
            <a:off x="468313" y="404813"/>
            <a:ext cx="7272337" cy="52863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o-RO" sz="2600" smtClean="0">
                <a:latin typeface="Calibri" pitchFamily="34" charset="0"/>
              </a:rPr>
              <a:t>Pacientul cu </a:t>
            </a:r>
            <a:r>
              <a:rPr lang="en-GB" sz="2600" b="1" smtClean="0">
                <a:solidFill>
                  <a:srgbClr val="336699"/>
                </a:solidFill>
                <a:latin typeface="Calibri" pitchFamily="34" charset="0"/>
              </a:rPr>
              <a:t>diabezitate</a:t>
            </a:r>
            <a:r>
              <a:rPr lang="en-GB" sz="2600" smtClean="0">
                <a:latin typeface="Calibri" pitchFamily="34" charset="0"/>
              </a:rPr>
              <a:t> </a:t>
            </a:r>
            <a:r>
              <a:rPr lang="ro-RO" sz="2600" smtClean="0">
                <a:latin typeface="Calibri" pitchFamily="34" charset="0"/>
              </a:rPr>
              <a:t> </a:t>
            </a:r>
            <a:r>
              <a:rPr lang="en-US" sz="2600" smtClean="0">
                <a:latin typeface="Calibri" pitchFamily="34" charset="0"/>
              </a:rPr>
              <a:t>-</a:t>
            </a:r>
            <a:r>
              <a:rPr lang="ro-RO" sz="2600" smtClean="0">
                <a:latin typeface="Calibri" pitchFamily="34" charset="0"/>
              </a:rPr>
              <a:t>  restricţii alimentare deloc agreabile şi a unor indicaţii terapeutice </a:t>
            </a:r>
            <a:endParaRPr lang="en-US" sz="26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600" smtClean="0">
                <a:latin typeface="Calibri" pitchFamily="34" charset="0"/>
              </a:rPr>
              <a:t>    </a:t>
            </a:r>
            <a:r>
              <a:rPr lang="ro-RO" sz="2600" smtClean="0">
                <a:latin typeface="Calibri" pitchFamily="34" charset="0"/>
              </a:rPr>
              <a:t>prea adeseori rigide şi nerealiste. </a:t>
            </a:r>
            <a:endParaRPr lang="en-US" sz="26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6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o-RO" sz="2600" smtClean="0">
                <a:latin typeface="Calibri" pitchFamily="34" charset="0"/>
              </a:rPr>
              <a:t> </a:t>
            </a:r>
            <a:r>
              <a:rPr lang="en-US" sz="2600" b="1" smtClean="0">
                <a:solidFill>
                  <a:srgbClr val="336699"/>
                </a:solidFill>
                <a:latin typeface="Calibri" pitchFamily="34" charset="0"/>
              </a:rPr>
              <a:t>A</a:t>
            </a:r>
            <a:r>
              <a:rPr lang="ro-RO" sz="2600" b="1" smtClean="0">
                <a:solidFill>
                  <a:srgbClr val="336699"/>
                </a:solidFill>
                <a:latin typeface="Calibri" pitchFamily="34" charset="0"/>
              </a:rPr>
              <a:t>daptarea efectivă</a:t>
            </a:r>
            <a:r>
              <a:rPr lang="ro-RO" sz="2600" b="1" smtClean="0">
                <a:latin typeface="Calibri" pitchFamily="34" charset="0"/>
              </a:rPr>
              <a:t> </a:t>
            </a:r>
            <a:r>
              <a:rPr lang="ro-RO" sz="2600" smtClean="0">
                <a:latin typeface="Calibri" pitchFamily="34" charset="0"/>
              </a:rPr>
              <a:t>  acumularea cunoştinţelor şi abilităţilor necesare dar şi aplicarea lor pe termen lung.</a:t>
            </a:r>
            <a:endParaRPr lang="en-US" sz="26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ro-RO" sz="26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600" smtClean="0">
                <a:latin typeface="Calibri" pitchFamily="34" charset="0"/>
              </a:rPr>
              <a:t>D</a:t>
            </a:r>
            <a:r>
              <a:rPr lang="ro-RO" sz="2600" smtClean="0">
                <a:latin typeface="Calibri" pitchFamily="34" charset="0"/>
              </a:rPr>
              <a:t>iabetul una dintre cele mai solicitante boli cronice sub </a:t>
            </a:r>
            <a:r>
              <a:rPr lang="ro-RO" sz="2600" b="1" smtClean="0">
                <a:solidFill>
                  <a:srgbClr val="336699"/>
                </a:solidFill>
                <a:latin typeface="Calibri" pitchFamily="34" charset="0"/>
              </a:rPr>
              <a:t>aspect psihic şi social.</a:t>
            </a:r>
            <a:endParaRPr lang="en-US" sz="2600" b="1" smtClean="0">
              <a:solidFill>
                <a:srgbClr val="336699"/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600" b="1" smtClean="0">
              <a:solidFill>
                <a:srgbClr val="336699"/>
              </a:solidFill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600" b="1" smtClean="0">
                <a:solidFill>
                  <a:srgbClr val="336699"/>
                </a:solidFill>
                <a:latin typeface="Calibri" pitchFamily="34" charset="0"/>
              </a:rPr>
              <a:t>D</a:t>
            </a:r>
            <a:r>
              <a:rPr lang="ro-RO" sz="2600" b="1" smtClean="0">
                <a:solidFill>
                  <a:srgbClr val="336699"/>
                </a:solidFill>
                <a:latin typeface="Calibri" pitchFamily="34" charset="0"/>
              </a:rPr>
              <a:t>epresia  anxietate</a:t>
            </a:r>
            <a:r>
              <a:rPr lang="ro-RO" sz="2600" b="1" smtClean="0">
                <a:latin typeface="Calibri" pitchFamily="34" charset="0"/>
              </a:rPr>
              <a:t> </a:t>
            </a:r>
            <a:r>
              <a:rPr lang="en-US" sz="2600" smtClean="0">
                <a:latin typeface="Calibri" pitchFamily="34" charset="0"/>
              </a:rPr>
              <a:t>-</a:t>
            </a:r>
            <a:r>
              <a:rPr lang="ro-RO" sz="2600" smtClean="0">
                <a:latin typeface="Calibri" pitchFamily="34" charset="0"/>
              </a:rPr>
              <a:t> frecvent intalnite la pacienţii cu diabet şi obezitate </a:t>
            </a:r>
            <a:r>
              <a:rPr lang="en-US" sz="2600" smtClean="0">
                <a:latin typeface="Calibri" pitchFamily="34" charset="0"/>
              </a:rPr>
              <a:t>- </a:t>
            </a:r>
            <a:r>
              <a:rPr lang="ro-RO" sz="2600" smtClean="0">
                <a:latin typeface="Calibri" pitchFamily="34" charset="0"/>
              </a:rPr>
              <a:t> afecta foarte sever managementul terapeutic. Sentimente de disperare şi neajutorare pot fi asociate cu depresie şi să contribuie la constituirea unui cerc vicios cu control metabolic prost.</a:t>
            </a:r>
            <a:endParaRPr lang="en-US" sz="260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700" smtClean="0">
              <a:latin typeface="Calibri" pitchFamily="34" charset="0"/>
            </a:endParaRPr>
          </a:p>
        </p:txBody>
      </p:sp>
      <p:sp>
        <p:nvSpPr>
          <p:cNvPr id="18434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18435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8436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37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38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39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0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1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2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3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4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5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6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7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8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49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0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1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2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3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4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5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6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7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8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59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60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61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62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63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64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65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8466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042988" y="2565400"/>
            <a:ext cx="7272337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661988" algn="l"/>
              </a:tabLst>
            </a:pPr>
            <a:r>
              <a:rPr lang="en-US" sz="26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E</a:t>
            </a:r>
            <a:r>
              <a:rPr lang="ro-RO" sz="26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voluţia naturală a depresiei</a:t>
            </a:r>
            <a:r>
              <a:rPr lang="ro-RO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poate fi mult mai devastatoare la pacienţi</a:t>
            </a:r>
            <a:r>
              <a:rPr lang="en-US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o-RO" sz="2600">
                <a:latin typeface="Calibri" pitchFamily="34" charset="0"/>
                <a:ea typeface="Calibri" pitchFamily="34" charset="0"/>
                <a:cs typeface="Times New Roman" pitchFamily="18" charset="0"/>
              </a:rPr>
              <a:t> care au diabet decât la persoane sănătoase; episoadele depresive apar mai frecvent, sunt mai severe şi durează mai mult.</a:t>
            </a:r>
            <a:endParaRPr lang="en-US" sz="260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tabLst>
                <a:tab pos="661988" algn="l"/>
              </a:tabLst>
            </a:pPr>
            <a:endParaRPr lang="en-US" sz="260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9458" name="Line 3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19459" name="Group 4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9460" name="Oval 5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61" name="Oval 6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62" name="Oval 7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63" name="Oval 8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64" name="Oval 9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65" name="Oval 10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66" name="Oval 11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67" name="Oval 12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68" name="Oval 13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69" name="Oval 14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0" name="Oval 15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1" name="Oval 16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2" name="Oval 17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3" name="Oval 18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4" name="Oval 19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5" name="Oval 20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6" name="Oval 21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7" name="Oval 22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8" name="Oval 23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79" name="Oval 24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0" name="Oval 25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1" name="Oval 26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2" name="Oval 27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3" name="Oval 28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4" name="Oval 29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5" name="Oval 30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6" name="Oval 31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7" name="Oval 32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8" name="Oval 33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89" name="Oval 34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19490" name="Oval 35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611188" y="2322513"/>
            <a:ext cx="7993062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dirty="0" err="1" smtClean="0">
                <a:latin typeface="Calibri" pitchFamily="34" charset="0"/>
              </a:rPr>
              <a:t>Identifica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modific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US" sz="2600" dirty="0" smtClean="0">
                <a:latin typeface="Calibri" pitchFamily="34" charset="0"/>
              </a:rPr>
              <a:t>rile de tip </a:t>
            </a:r>
            <a:r>
              <a:rPr lang="en-US" sz="2600" dirty="0" err="1" smtClean="0">
                <a:latin typeface="Calibri" pitchFamily="34" charset="0"/>
              </a:rPr>
              <a:t>anxietate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ro-RO" sz="2600" dirty="0" err="1" smtClean="0">
                <a:latin typeface="Calibri" pitchFamily="34" charset="0"/>
              </a:rPr>
              <a:t>ş</a:t>
            </a:r>
            <a:r>
              <a:rPr lang="en-US" sz="2600" dirty="0" err="1" smtClean="0">
                <a:latin typeface="Calibri" pitchFamily="34" charset="0"/>
              </a:rPr>
              <a:t>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depresie</a:t>
            </a:r>
            <a:r>
              <a:rPr lang="en-US" sz="2600" dirty="0" smtClean="0">
                <a:latin typeface="Calibri" pitchFamily="34" charset="0"/>
              </a:rPr>
              <a:t>  </a:t>
            </a:r>
            <a:r>
              <a:rPr lang="vi-VN" sz="2600" dirty="0" smtClean="0">
                <a:latin typeface="Calibri" pitchFamily="34" charset="0"/>
              </a:rPr>
              <a:t> </a:t>
            </a:r>
            <a:r>
              <a:rPr lang="vi-VN" sz="2600" dirty="0">
                <a:latin typeface="Calibri" pitchFamily="34" charset="0"/>
              </a:rPr>
              <a:t>la pacienţii cu diabet zaharat tip 2 şi obezitate comparativ cu  populaţia normoponerală, fară diabet. </a:t>
            </a:r>
          </a:p>
          <a:p>
            <a:endParaRPr lang="ro-RO" sz="2600" dirty="0">
              <a:latin typeface="Calibri" pitchFamily="34" charset="0"/>
            </a:endParaRPr>
          </a:p>
          <a:p>
            <a:r>
              <a:rPr lang="vi-VN" sz="2600" dirty="0">
                <a:latin typeface="Calibri" pitchFamily="34" charset="0"/>
              </a:rPr>
              <a:t>Odată identificată problema, aceasta  impune o conduită terapeutică adecvată, nuanţată în care rolul psihologului devine de primă importantă. </a:t>
            </a:r>
          </a:p>
          <a:p>
            <a:endParaRPr lang="vi-VN" sz="2600" dirty="0">
              <a:latin typeface="Calibri" pitchFamily="34" charset="0"/>
            </a:endParaRPr>
          </a:p>
        </p:txBody>
      </p:sp>
      <p:sp>
        <p:nvSpPr>
          <p:cNvPr id="20482" name="Title 2"/>
          <p:cNvSpPr>
            <a:spLocks noGrp="1"/>
          </p:cNvSpPr>
          <p:nvPr>
            <p:ph type="title" idx="4294967295"/>
          </p:nvPr>
        </p:nvSpPr>
        <p:spPr>
          <a:xfrm>
            <a:off x="2339975" y="836613"/>
            <a:ext cx="4465638" cy="1143000"/>
          </a:xfrm>
        </p:spPr>
        <p:txBody>
          <a:bodyPr/>
          <a:lstStyle/>
          <a:p>
            <a:pPr eaLnBrk="1" hangingPunct="1"/>
            <a:r>
              <a:rPr lang="ro-RO" sz="3200" b="1" smtClean="0">
                <a:solidFill>
                  <a:srgbClr val="336699"/>
                </a:solidFill>
                <a:latin typeface="Calibri" pitchFamily="34" charset="0"/>
              </a:rPr>
              <a:t>Scopul studiului</a:t>
            </a:r>
          </a:p>
        </p:txBody>
      </p:sp>
      <p:sp>
        <p:nvSpPr>
          <p:cNvPr id="20483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0484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0485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86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87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88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89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0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1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2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3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4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5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6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7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8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499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0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1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2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3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4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5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6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7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8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09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10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11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12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13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14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0515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827088" y="2133600"/>
            <a:ext cx="7488237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 typeface="Arial" charset="0"/>
              <a:buNone/>
              <a:tabLst>
                <a:tab pos="542925" algn="l"/>
                <a:tab pos="661988" algn="l"/>
              </a:tabLst>
            </a:pPr>
            <a:r>
              <a:rPr lang="en-US" sz="32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					</a:t>
            </a:r>
            <a:r>
              <a:rPr lang="en-US" sz="32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Obiective</a:t>
            </a:r>
            <a:endParaRPr lang="en-US" sz="3200" b="1" dirty="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>
              <a:buFont typeface="Arial" charset="0"/>
              <a:buNone/>
              <a:tabLst>
                <a:tab pos="542925" algn="l"/>
                <a:tab pos="661988" algn="l"/>
              </a:tabLst>
            </a:pPr>
            <a:endParaRPr lang="en-US" sz="3200" dirty="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eaLnBrk="0" hangingPunct="0">
              <a:tabLst>
                <a:tab pos="542925" algn="l"/>
                <a:tab pos="661988" algn="l"/>
              </a:tabLst>
            </a:pP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Evaluarea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gradului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anxietate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/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depresie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pacienţii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diabet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zaharat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tip 2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şi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obezitate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comparativ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populaţ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nondiabetică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nonobeză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21506" name="Line 5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1507" name="Group 6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1508" name="Oval 7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09" name="Oval 8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0" name="Oval 9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1" name="Oval 10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2" name="Oval 11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3" name="Oval 12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4" name="Oval 13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5" name="Oval 14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6" name="Oval 15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7" name="Oval 16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8" name="Oval 17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19" name="Oval 18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0" name="Oval 19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1" name="Oval 20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2" name="Oval 21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3" name="Oval 22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4" name="Oval 23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5" name="Oval 24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6" name="Oval 25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7" name="Oval 26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8" name="Oval 27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29" name="Oval 28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30" name="Oval 29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31" name="Oval 30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32" name="Oval 31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33" name="Oval 32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34" name="Oval 33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35" name="Oval 34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36" name="Oval 35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37" name="Oval 36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1538" name="Oval 37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ChangeArrowheads="1"/>
          </p:cNvSpPr>
          <p:nvPr/>
        </p:nvSpPr>
        <p:spPr bwMode="auto">
          <a:xfrm>
            <a:off x="2987675" y="1341438"/>
            <a:ext cx="4000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Arial" charset="0"/>
              <a:buNone/>
            </a:pPr>
            <a:r>
              <a:rPr lang="en-US" sz="3200" b="1">
                <a:solidFill>
                  <a:srgbClr val="336699"/>
                </a:solidFill>
                <a:latin typeface="Calibri" pitchFamily="34" charset="0"/>
              </a:rPr>
              <a:t>Material si metode</a:t>
            </a:r>
            <a:endParaRPr lang="en-US" sz="3200">
              <a:solidFill>
                <a:srgbClr val="336699"/>
              </a:solidFill>
              <a:latin typeface="Calibri" pitchFamily="34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827088" y="2338388"/>
            <a:ext cx="7672387" cy="366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Metoda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cercetare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 -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aplicarea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chestionarului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HAD  </a:t>
            </a:r>
            <a:r>
              <a:rPr lang="ro-RO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î</a:t>
            </a:r>
            <a:r>
              <a:rPr lang="en-US" sz="2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n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vederea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depistării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gradului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anxietate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depresie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la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cele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2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tipuri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loturi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cei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cu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diabet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obezitate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şi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cei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nondiabetici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nonobezi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algn="just"/>
            <a:endParaRPr lang="en-US" sz="2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Designul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studiului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algn="just"/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Studiu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prospectiv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transversal, de tip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anchetă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desfăşurat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în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perioada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ianuarie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lang="en-US" sz="2600" dirty="0" err="1">
                <a:latin typeface="Calibri" pitchFamily="34" charset="0"/>
                <a:ea typeface="Calibri" pitchFamily="34" charset="0"/>
                <a:cs typeface="Times New Roman" pitchFamily="18" charset="0"/>
              </a:rPr>
              <a:t>decembrie</a:t>
            </a:r>
            <a:r>
              <a:rPr lang="en-US" sz="26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2015.</a:t>
            </a:r>
          </a:p>
          <a:p>
            <a:pPr algn="just"/>
            <a:endParaRPr lang="en-US" sz="26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2531" name="Line 5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2532" name="Group 6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2533" name="Oval 7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34" name="Oval 8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35" name="Oval 9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36" name="Oval 10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37" name="Oval 11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38" name="Oval 12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39" name="Oval 13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0" name="Oval 14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1" name="Oval 15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2" name="Oval 16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3" name="Oval 17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4" name="Oval 18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5" name="Oval 19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6" name="Oval 20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7" name="Oval 21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8" name="Oval 22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49" name="Oval 23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0" name="Oval 24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1" name="Oval 25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2" name="Oval 26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3" name="Oval 27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4" name="Oval 28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5" name="Oval 29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6" name="Oval 30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7" name="Oval 31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8" name="Oval 32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59" name="Oval 33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60" name="Oval 34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61" name="Oval 35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62" name="Oval 36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2563" name="Oval 37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11188" y="506413"/>
            <a:ext cx="71723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661988" algn="l"/>
              </a:tabLst>
            </a:pPr>
            <a:r>
              <a:rPr lang="en-US" sz="3200" b="1">
                <a:solidFill>
                  <a:srgbClr val="336699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Locul de desfăşurare al studiului  </a:t>
            </a:r>
            <a:endParaRPr lang="en-US" sz="3200">
              <a:solidFill>
                <a:srgbClr val="336699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642938" y="1484313"/>
            <a:ext cx="7815262" cy="485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661988" algn="l"/>
              </a:tabLst>
            </a:pPr>
            <a:r>
              <a:rPr lang="en-GB" sz="2600" dirty="0">
                <a:latin typeface="Calibri" pitchFamily="34" charset="0"/>
                <a:cs typeface="Times New Roman" pitchFamily="18" charset="0"/>
              </a:rPr>
              <a:t>Loc de </a:t>
            </a:r>
            <a:r>
              <a:rPr lang="en-GB" sz="2600" dirty="0" err="1" smtClean="0">
                <a:latin typeface="Calibri" pitchFamily="34" charset="0"/>
                <a:cs typeface="Times New Roman" pitchFamily="18" charset="0"/>
              </a:rPr>
              <a:t>desf</a:t>
            </a:r>
            <a:r>
              <a:rPr lang="ro-RO" sz="2600" dirty="0" smtClean="0">
                <a:latin typeface="Calibri" pitchFamily="34" charset="0"/>
                <a:cs typeface="Times New Roman" pitchFamily="18" charset="0"/>
              </a:rPr>
              <a:t>ăş</a:t>
            </a:r>
            <a:r>
              <a:rPr lang="en-GB" sz="2600" dirty="0" err="1" smtClean="0">
                <a:latin typeface="Calibri" pitchFamily="34" charset="0"/>
                <a:cs typeface="Times New Roman" pitchFamily="18" charset="0"/>
              </a:rPr>
              <a:t>urare</a:t>
            </a:r>
            <a:r>
              <a:rPr lang="en-GB" sz="2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– </a:t>
            </a:r>
            <a:r>
              <a:rPr lang="en-GB" sz="2600" dirty="0" err="1">
                <a:latin typeface="Calibri" pitchFamily="34" charset="0"/>
                <a:cs typeface="Times New Roman" pitchFamily="18" charset="0"/>
              </a:rPr>
              <a:t>oraşul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GB" sz="2600" dirty="0" err="1">
                <a:latin typeface="Calibri" pitchFamily="34" charset="0"/>
                <a:cs typeface="Times New Roman" pitchFamily="18" charset="0"/>
              </a:rPr>
              <a:t>Bucureşti</a:t>
            </a:r>
            <a:endParaRPr lang="en-US" sz="2600" dirty="0">
              <a:latin typeface="Calibri" pitchFamily="34" charset="0"/>
            </a:endParaRPr>
          </a:p>
          <a:p>
            <a:pPr>
              <a:tabLst>
                <a:tab pos="661988" algn="l"/>
              </a:tabLst>
            </a:pPr>
            <a:r>
              <a:rPr lang="en-GB" sz="2600" dirty="0" err="1">
                <a:latin typeface="Calibri" pitchFamily="34" charset="0"/>
                <a:cs typeface="Times New Roman" pitchFamily="18" charset="0"/>
              </a:rPr>
              <a:t>Unitatea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 de </a:t>
            </a:r>
            <a:r>
              <a:rPr lang="ro-RO" sz="2600" dirty="0" err="1" smtClean="0">
                <a:latin typeface="Calibri" pitchFamily="34" charset="0"/>
                <a:cs typeface="Times New Roman" pitchFamily="18" charset="0"/>
              </a:rPr>
              <a:t>î</a:t>
            </a:r>
            <a:r>
              <a:rPr lang="en-GB" sz="2600" dirty="0" err="1" smtClean="0">
                <a:latin typeface="Calibri" pitchFamily="34" charset="0"/>
                <a:cs typeface="Times New Roman" pitchFamily="18" charset="0"/>
              </a:rPr>
              <a:t>nregistrare</a:t>
            </a:r>
            <a:r>
              <a:rPr lang="en-GB" sz="2600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- </a:t>
            </a:r>
            <a:r>
              <a:rPr lang="en-GB" sz="2600" dirty="0" err="1">
                <a:latin typeface="Calibri" pitchFamily="34" charset="0"/>
                <a:cs typeface="Times New Roman" pitchFamily="18" charset="0"/>
              </a:rPr>
              <a:t>persoan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e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GB" sz="2600" dirty="0" err="1">
                <a:latin typeface="Calibri" pitchFamily="34" charset="0"/>
                <a:cs typeface="Times New Roman" pitchFamily="18" charset="0"/>
              </a:rPr>
              <a:t>obez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e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 cu </a:t>
            </a:r>
            <a:r>
              <a:rPr lang="en-GB" sz="2600" dirty="0" err="1">
                <a:latin typeface="Calibri" pitchFamily="34" charset="0"/>
                <a:cs typeface="Times New Roman" pitchFamily="18" charset="0"/>
              </a:rPr>
              <a:t>diabet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GB" sz="2600" dirty="0" err="1">
                <a:latin typeface="Calibri" pitchFamily="34" charset="0"/>
                <a:cs typeface="Times New Roman" pitchFamily="18" charset="0"/>
              </a:rPr>
              <a:t>si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en-GB" sz="2600" dirty="0" err="1">
                <a:latin typeface="Calibri" pitchFamily="34" charset="0"/>
                <a:cs typeface="Times New Roman" pitchFamily="18" charset="0"/>
              </a:rPr>
              <a:t>nonobez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e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  </a:t>
            </a:r>
            <a:r>
              <a:rPr lang="en-GB" sz="2600" dirty="0" err="1">
                <a:latin typeface="Calibri" pitchFamily="34" charset="0"/>
                <a:cs typeface="Times New Roman" pitchFamily="18" charset="0"/>
              </a:rPr>
              <a:t>nondiabetic</a:t>
            </a:r>
            <a:r>
              <a:rPr lang="en-US" sz="2600" dirty="0">
                <a:latin typeface="Calibri" pitchFamily="34" charset="0"/>
                <a:cs typeface="Times New Roman" pitchFamily="18" charset="0"/>
              </a:rPr>
              <a:t>e</a:t>
            </a:r>
            <a:r>
              <a:rPr lang="en-GB" sz="2600" dirty="0">
                <a:latin typeface="Calibri" pitchFamily="34" charset="0"/>
                <a:cs typeface="Times New Roman" pitchFamily="18" charset="0"/>
              </a:rPr>
              <a:t>.</a:t>
            </a:r>
          </a:p>
          <a:p>
            <a:pPr>
              <a:tabLst>
                <a:tab pos="661988" algn="l"/>
              </a:tabLst>
            </a:pPr>
            <a:r>
              <a:rPr lang="en-GB" sz="2600" dirty="0" err="1">
                <a:latin typeface="Calibri" pitchFamily="34" charset="0"/>
              </a:rPr>
              <a:t>Pacientii</a:t>
            </a:r>
            <a:r>
              <a:rPr lang="en-GB" sz="2600" dirty="0">
                <a:latin typeface="Calibri" pitchFamily="34" charset="0"/>
              </a:rPr>
              <a:t> cu </a:t>
            </a:r>
            <a:r>
              <a:rPr lang="en-GB" sz="2600" dirty="0" err="1">
                <a:latin typeface="Calibri" pitchFamily="34" charset="0"/>
              </a:rPr>
              <a:t>diabet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şi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obezitate</a:t>
            </a:r>
            <a:r>
              <a:rPr lang="en-GB" sz="2600" dirty="0">
                <a:latin typeface="Calibri" pitchFamily="34" charset="0"/>
              </a:rPr>
              <a:t>  -  </a:t>
            </a:r>
            <a:r>
              <a:rPr lang="ro-RO" sz="2600" dirty="0">
                <a:latin typeface="Calibri" pitchFamily="34" charset="0"/>
              </a:rPr>
              <a:t>INDNBM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clinica</a:t>
            </a:r>
            <a:r>
              <a:rPr lang="en-GB" sz="2600" dirty="0">
                <a:latin typeface="Calibri" pitchFamily="34" charset="0"/>
              </a:rPr>
              <a:t> de </a:t>
            </a:r>
            <a:r>
              <a:rPr lang="en-GB" sz="2600" dirty="0" err="1">
                <a:latin typeface="Calibri" pitchFamily="34" charset="0"/>
              </a:rPr>
              <a:t>diabet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şi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boli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metabolice</a:t>
            </a:r>
            <a:r>
              <a:rPr lang="en-GB" sz="2600" dirty="0">
                <a:latin typeface="Calibri" pitchFamily="34" charset="0"/>
              </a:rPr>
              <a:t> a </a:t>
            </a:r>
            <a:r>
              <a:rPr lang="en-GB" sz="2600" dirty="0" err="1">
                <a:latin typeface="Calibri" pitchFamily="34" charset="0"/>
              </a:rPr>
              <a:t>Institutului</a:t>
            </a:r>
            <a:r>
              <a:rPr lang="en-GB" sz="2600" dirty="0">
                <a:latin typeface="Calibri" pitchFamily="34" charset="0"/>
              </a:rPr>
              <a:t> de </a:t>
            </a:r>
            <a:r>
              <a:rPr lang="en-GB" sz="2600" dirty="0" err="1">
                <a:latin typeface="Calibri" pitchFamily="34" charset="0"/>
              </a:rPr>
              <a:t>diabet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şi</a:t>
            </a:r>
            <a:r>
              <a:rPr lang="en-GB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boli</a:t>
            </a:r>
            <a:r>
              <a:rPr lang="en-GB" sz="2600" dirty="0">
                <a:latin typeface="Calibri" pitchFamily="34" charset="0"/>
              </a:rPr>
              <a:t> de </a:t>
            </a:r>
            <a:r>
              <a:rPr lang="en-GB" sz="2600" dirty="0" err="1" smtClean="0">
                <a:latin typeface="Calibri" pitchFamily="34" charset="0"/>
              </a:rPr>
              <a:t>nutri</a:t>
            </a:r>
            <a:r>
              <a:rPr lang="ro-RO" sz="2600" dirty="0" smtClean="0">
                <a:latin typeface="Calibri" pitchFamily="34" charset="0"/>
              </a:rPr>
              <a:t>ţ</a:t>
            </a:r>
            <a:r>
              <a:rPr lang="en-GB" sz="2600" dirty="0" err="1" smtClean="0">
                <a:latin typeface="Calibri" pitchFamily="34" charset="0"/>
              </a:rPr>
              <a:t>ie</a:t>
            </a:r>
            <a:r>
              <a:rPr lang="en-GB" sz="2600" dirty="0">
                <a:latin typeface="Calibri" pitchFamily="34" charset="0"/>
              </a:rPr>
              <a:t>” </a:t>
            </a:r>
            <a:r>
              <a:rPr lang="en-GB" sz="2600" dirty="0" err="1">
                <a:latin typeface="Calibri" pitchFamily="34" charset="0"/>
              </a:rPr>
              <a:t>Nicolae</a:t>
            </a:r>
            <a:r>
              <a:rPr lang="ro-RO" sz="2600" dirty="0">
                <a:latin typeface="Calibri" pitchFamily="34" charset="0"/>
              </a:rPr>
              <a:t> </a:t>
            </a:r>
            <a:r>
              <a:rPr lang="en-GB" sz="2600" dirty="0" err="1">
                <a:latin typeface="Calibri" pitchFamily="34" charset="0"/>
              </a:rPr>
              <a:t>Paulescu</a:t>
            </a:r>
            <a:r>
              <a:rPr lang="en-GB" sz="2600" dirty="0">
                <a:latin typeface="Calibri" pitchFamily="34" charset="0"/>
              </a:rPr>
              <a:t>”.</a:t>
            </a:r>
            <a:endParaRPr lang="en-US" sz="2600" dirty="0">
              <a:latin typeface="Calibri" pitchFamily="34" charset="0"/>
            </a:endParaRPr>
          </a:p>
          <a:p>
            <a:pPr>
              <a:tabLst>
                <a:tab pos="661988" algn="l"/>
              </a:tabLst>
            </a:pPr>
            <a:r>
              <a:rPr lang="en-GB" sz="2600" dirty="0" err="1" smtClean="0">
                <a:latin typeface="Calibri" pitchFamily="34" charset="0"/>
              </a:rPr>
              <a:t>Popula</a:t>
            </a:r>
            <a:r>
              <a:rPr lang="ro-RO" sz="2600" dirty="0" smtClean="0">
                <a:latin typeface="Calibri" pitchFamily="34" charset="0"/>
              </a:rPr>
              <a:t>ţ</a:t>
            </a:r>
            <a:r>
              <a:rPr lang="en-GB" sz="2600" dirty="0" err="1" smtClean="0">
                <a:latin typeface="Calibri" pitchFamily="34" charset="0"/>
              </a:rPr>
              <a:t>ia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normoponderal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GB" sz="2600" dirty="0" smtClean="0">
                <a:latin typeface="Calibri" pitchFamily="34" charset="0"/>
              </a:rPr>
              <a:t>, f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GB" sz="2600" dirty="0" err="1" smtClean="0">
                <a:latin typeface="Calibri" pitchFamily="34" charset="0"/>
              </a:rPr>
              <a:t>ră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 err="1" smtClean="0">
                <a:latin typeface="Calibri" pitchFamily="34" charset="0"/>
              </a:rPr>
              <a:t>afec</a:t>
            </a:r>
            <a:r>
              <a:rPr lang="ro-RO" sz="2600" dirty="0" smtClean="0">
                <a:latin typeface="Calibri" pitchFamily="34" charset="0"/>
              </a:rPr>
              <a:t>ţ</a:t>
            </a:r>
            <a:r>
              <a:rPr lang="en-GB" sz="2600" dirty="0" err="1" smtClean="0">
                <a:latin typeface="Calibri" pitchFamily="34" charset="0"/>
              </a:rPr>
              <a:t>iuni</a:t>
            </a:r>
            <a:r>
              <a:rPr lang="en-GB" sz="2600" dirty="0" smtClean="0">
                <a:latin typeface="Calibri" pitchFamily="34" charset="0"/>
              </a:rPr>
              <a:t> </a:t>
            </a:r>
            <a:r>
              <a:rPr lang="en-GB" sz="2600" dirty="0">
                <a:latin typeface="Calibri" pitchFamily="34" charset="0"/>
              </a:rPr>
              <a:t>din </a:t>
            </a:r>
            <a:r>
              <a:rPr lang="en-GB" sz="2600" dirty="0" err="1">
                <a:latin typeface="Calibri" pitchFamily="34" charset="0"/>
              </a:rPr>
              <a:t>instituţii</a:t>
            </a:r>
            <a:r>
              <a:rPr lang="en-GB" sz="2600" dirty="0">
                <a:latin typeface="Calibri" pitchFamily="34" charset="0"/>
              </a:rPr>
              <a:t>,   </a:t>
            </a:r>
            <a:r>
              <a:rPr lang="en-GB" sz="2600" dirty="0" err="1">
                <a:latin typeface="Calibri" pitchFamily="34" charset="0"/>
              </a:rPr>
              <a:t>unităti</a:t>
            </a:r>
            <a:r>
              <a:rPr lang="en-GB" sz="2600" dirty="0">
                <a:latin typeface="Calibri" pitchFamily="34" charset="0"/>
              </a:rPr>
              <a:t> de </a:t>
            </a:r>
            <a:r>
              <a:rPr lang="en-GB" sz="2600" dirty="0" err="1">
                <a:latin typeface="Calibri" pitchFamily="34" charset="0"/>
              </a:rPr>
              <a:t>învătamant</a:t>
            </a:r>
            <a:r>
              <a:rPr lang="en-GB" sz="2600" dirty="0">
                <a:latin typeface="Calibri" pitchFamily="34" charset="0"/>
              </a:rPr>
              <a:t>, </a:t>
            </a:r>
            <a:r>
              <a:rPr lang="en-GB" sz="2600" dirty="0" err="1">
                <a:latin typeface="Calibri" pitchFamily="34" charset="0"/>
              </a:rPr>
              <a:t>spitale</a:t>
            </a:r>
            <a:r>
              <a:rPr lang="en-GB" sz="2600" dirty="0">
                <a:latin typeface="Calibri" pitchFamily="34" charset="0"/>
              </a:rPr>
              <a:t>, </a:t>
            </a:r>
            <a:r>
              <a:rPr lang="en-GB" sz="2600" dirty="0" err="1">
                <a:latin typeface="Calibri" pitchFamily="34" charset="0"/>
              </a:rPr>
              <a:t>corporaţii</a:t>
            </a:r>
            <a:r>
              <a:rPr lang="en-GB" sz="2600" dirty="0">
                <a:latin typeface="Calibri" pitchFamily="34" charset="0"/>
              </a:rPr>
              <a:t> etc.</a:t>
            </a:r>
            <a:r>
              <a:rPr lang="en-US" sz="2600" b="1" dirty="0">
                <a:latin typeface="Calibri" pitchFamily="34" charset="0"/>
              </a:rPr>
              <a:t> </a:t>
            </a:r>
          </a:p>
          <a:p>
            <a:pPr>
              <a:tabLst>
                <a:tab pos="661988" algn="l"/>
              </a:tabLst>
            </a:pPr>
            <a:endParaRPr lang="en-US" sz="2600" b="1" dirty="0">
              <a:latin typeface="Calibri" pitchFamily="34" charset="0"/>
            </a:endParaRPr>
          </a:p>
          <a:p>
            <a:pPr>
              <a:tabLst>
                <a:tab pos="661988" algn="l"/>
              </a:tabLst>
            </a:pP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</a:rPr>
              <a:t>Instrumentul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</a:rPr>
              <a:t> de </a:t>
            </a:r>
            <a:r>
              <a:rPr lang="en-US" sz="2600" b="1" dirty="0" err="1">
                <a:solidFill>
                  <a:srgbClr val="336699"/>
                </a:solidFill>
                <a:latin typeface="Calibri" pitchFamily="34" charset="0"/>
              </a:rPr>
              <a:t>cercetare</a:t>
            </a:r>
            <a:r>
              <a:rPr lang="en-US" sz="2600" b="1" dirty="0">
                <a:solidFill>
                  <a:srgbClr val="336699"/>
                </a:solidFill>
                <a:latin typeface="Calibri" pitchFamily="34" charset="0"/>
              </a:rPr>
              <a:t> </a:t>
            </a:r>
          </a:p>
          <a:p>
            <a:pPr>
              <a:tabLst>
                <a:tab pos="661988" algn="l"/>
              </a:tabLst>
            </a:pPr>
            <a:r>
              <a:rPr lang="en-US" sz="2600" dirty="0" err="1">
                <a:latin typeface="Calibri" pitchFamily="34" charset="0"/>
              </a:rPr>
              <a:t>Pentru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>
                <a:latin typeface="Calibri" pitchFamily="34" charset="0"/>
              </a:rPr>
              <a:t>evaluarea</a:t>
            </a:r>
            <a:r>
              <a:rPr lang="en-US" sz="2600" dirty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psihologic</a:t>
            </a:r>
            <a:r>
              <a:rPr lang="ro-RO" sz="2600" dirty="0" smtClean="0">
                <a:latin typeface="Calibri" pitchFamily="34" charset="0"/>
              </a:rPr>
              <a:t>ă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>
                <a:latin typeface="Calibri" pitchFamily="34" charset="0"/>
              </a:rPr>
              <a:t>am ales </a:t>
            </a:r>
            <a:r>
              <a:rPr lang="en-US" sz="2600" dirty="0" err="1">
                <a:latin typeface="Calibri" pitchFamily="34" charset="0"/>
              </a:rPr>
              <a:t>chestionarul</a:t>
            </a:r>
            <a:r>
              <a:rPr lang="en-US" sz="2600" dirty="0">
                <a:latin typeface="Calibri" pitchFamily="34" charset="0"/>
              </a:rPr>
              <a:t> HAD - </a:t>
            </a:r>
            <a:r>
              <a:rPr lang="en-US" sz="2600" i="1" dirty="0">
                <a:latin typeface="Calibri" pitchFamily="34" charset="0"/>
              </a:rPr>
              <a:t>Hospital Anxiety and Depression.</a:t>
            </a:r>
            <a:endParaRPr lang="en-GB" sz="2600" dirty="0">
              <a:latin typeface="Calibri" pitchFamily="34" charset="0"/>
            </a:endParaRPr>
          </a:p>
        </p:txBody>
      </p:sp>
      <p:sp>
        <p:nvSpPr>
          <p:cNvPr id="23555" name="Line 4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o-RO"/>
          </a:p>
        </p:txBody>
      </p:sp>
      <p:grpSp>
        <p:nvGrpSpPr>
          <p:cNvPr id="23556" name="Group 5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23557" name="Oval 6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58" name="Oval 7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59" name="Oval 8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0" name="Oval 9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1" name="Oval 10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2" name="Oval 11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3" name="Oval 12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4" name="Oval 13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5" name="Oval 14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6" name="Oval 15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7" name="Oval 16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8" name="Oval 17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69" name="Oval 18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0" name="Oval 19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1" name="Oval 20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2" name="Oval 21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3" name="Oval 22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4" name="Oval 23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5" name="Oval 24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6" name="Oval 25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7" name="Oval 26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8" name="Oval 27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79" name="Oval 28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80" name="Oval 29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81" name="Oval 30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82" name="Oval 31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83" name="Oval 32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84" name="Oval 33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85" name="Oval 34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86" name="Oval 35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  <p:sp>
          <p:nvSpPr>
            <p:cNvPr id="23587" name="Oval 36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o-RO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998</TotalTime>
  <Words>1802</Words>
  <Application>Microsoft Office PowerPoint</Application>
  <PresentationFormat>On-screen Show (4:3)</PresentationFormat>
  <Paragraphs>170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Design</vt:lpstr>
      <vt:lpstr>LUCRARE DE DIZERTAŢIE</vt:lpstr>
      <vt:lpstr>Slide 2</vt:lpstr>
      <vt:lpstr>  </vt:lpstr>
      <vt:lpstr>Slide 4</vt:lpstr>
      <vt:lpstr>Slide 5</vt:lpstr>
      <vt:lpstr>Scopul studiului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LUCRARE DE DIZERTAŢIE  Evaluarea gradului de anxietate si depresie la pacienţii obezi cu diabet comparativ cu cei normoponderali nondiabetici </dc:title>
  <dc:creator>user</dc:creator>
  <cp:lastModifiedBy>user</cp:lastModifiedBy>
  <cp:revision>196</cp:revision>
  <dcterms:created xsi:type="dcterms:W3CDTF">2016-04-20T09:20:32Z</dcterms:created>
  <dcterms:modified xsi:type="dcterms:W3CDTF">2016-05-17T12:59:03Z</dcterms:modified>
</cp:coreProperties>
</file>